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68808"/>
            <a:ext cx="12192000" cy="707390"/>
          </a:xfrm>
          <a:custGeom>
            <a:avLst/>
            <a:gdLst/>
            <a:ahLst/>
            <a:cxnLst/>
            <a:rect l="l" t="t" r="r" b="b"/>
            <a:pathLst>
              <a:path w="12192000" h="707390">
                <a:moveTo>
                  <a:pt x="12192000" y="0"/>
                </a:moveTo>
                <a:lnTo>
                  <a:pt x="0" y="0"/>
                </a:lnTo>
                <a:lnTo>
                  <a:pt x="0" y="707136"/>
                </a:lnTo>
                <a:lnTo>
                  <a:pt x="12192000" y="7071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57550" y="369265"/>
            <a:ext cx="56769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E539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E539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9542"/>
            <a:ext cx="12191999" cy="64272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E539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58439" y="314705"/>
            <a:ext cx="66751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E539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959" y="2756483"/>
            <a:ext cx="11466830" cy="3903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5080" y="1338453"/>
            <a:ext cx="840168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16255" algn="ctr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Calibri"/>
                <a:cs typeface="Calibri"/>
              </a:rPr>
              <a:t>UNSUPERVISED </a:t>
            </a:r>
            <a:r>
              <a:rPr sz="5400" b="1" spc="-15" dirty="0">
                <a:latin typeface="Calibri"/>
                <a:cs typeface="Calibri"/>
              </a:rPr>
              <a:t>MACHINE </a:t>
            </a:r>
            <a:r>
              <a:rPr sz="5400" b="1" spc="-1210" dirty="0">
                <a:latin typeface="Calibri"/>
                <a:cs typeface="Calibri"/>
              </a:rPr>
              <a:t> </a:t>
            </a:r>
            <a:r>
              <a:rPr sz="5400" b="1" spc="-10" dirty="0">
                <a:latin typeface="Calibri"/>
                <a:cs typeface="Calibri"/>
              </a:rPr>
              <a:t>LEARNING</a:t>
            </a:r>
            <a:endParaRPr sz="54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5400" b="1" spc="-25" dirty="0">
                <a:latin typeface="Calibri"/>
                <a:cs typeface="Calibri"/>
              </a:rPr>
              <a:t>(CUSTOMER </a:t>
            </a:r>
            <a:r>
              <a:rPr sz="5400" b="1" spc="-75" dirty="0">
                <a:latin typeface="Calibri"/>
                <a:cs typeface="Calibri"/>
              </a:rPr>
              <a:t>SEGMENTATION) </a:t>
            </a:r>
            <a:r>
              <a:rPr sz="5400" b="1" spc="-1210" dirty="0">
                <a:latin typeface="Calibri"/>
                <a:cs typeface="Calibri"/>
              </a:rPr>
              <a:t> </a:t>
            </a:r>
            <a:r>
              <a:rPr sz="5400" b="1" spc="-5" dirty="0">
                <a:latin typeface="Calibri"/>
                <a:cs typeface="Calibri"/>
              </a:rPr>
              <a:t>ONLINE</a:t>
            </a:r>
            <a:r>
              <a:rPr sz="5400" b="1" spc="15" dirty="0">
                <a:latin typeface="Calibri"/>
                <a:cs typeface="Calibri"/>
              </a:rPr>
              <a:t> </a:t>
            </a:r>
            <a:r>
              <a:rPr sz="5400" b="1" spc="-70" dirty="0">
                <a:latin typeface="Calibri"/>
                <a:cs typeface="Calibri"/>
              </a:rPr>
              <a:t>RETAIL</a:t>
            </a:r>
            <a:endParaRPr sz="5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38527" cy="19385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4664" y="4550663"/>
            <a:ext cx="2307335" cy="23073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207" y="3429000"/>
            <a:ext cx="3287267" cy="3287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COUNTRY</a:t>
            </a:r>
            <a:r>
              <a:rPr spc="-50" dirty="0"/>
              <a:t> </a:t>
            </a:r>
            <a:r>
              <a:rPr dirty="0"/>
              <a:t>WISE</a:t>
            </a:r>
            <a:r>
              <a:rPr spc="-45" dirty="0"/>
              <a:t> </a:t>
            </a:r>
            <a:r>
              <a:rPr dirty="0"/>
              <a:t>ORDERS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45336"/>
            <a:ext cx="12191999" cy="37673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122" y="314705"/>
            <a:ext cx="7357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COUNTRY</a:t>
            </a:r>
            <a:r>
              <a:rPr spc="-40" dirty="0"/>
              <a:t> </a:t>
            </a:r>
            <a:r>
              <a:rPr dirty="0"/>
              <a:t>WISE</a:t>
            </a:r>
            <a:r>
              <a:rPr spc="-35" dirty="0"/>
              <a:t> </a:t>
            </a:r>
            <a:r>
              <a:rPr spc="-15" dirty="0"/>
              <a:t>CUSTOMERS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36191"/>
            <a:ext cx="12191999" cy="37856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7623" y="363473"/>
            <a:ext cx="89820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/>
              <a:t>COUNTRY </a:t>
            </a:r>
            <a:r>
              <a:rPr sz="3300" dirty="0"/>
              <a:t>WISE</a:t>
            </a:r>
            <a:r>
              <a:rPr sz="3300" spc="-5" dirty="0"/>
              <a:t> </a:t>
            </a:r>
            <a:r>
              <a:rPr sz="3300" spc="-10" dirty="0"/>
              <a:t>PURCHASE</a:t>
            </a:r>
            <a:r>
              <a:rPr sz="3300" spc="-20" dirty="0"/>
              <a:t> </a:t>
            </a:r>
            <a:r>
              <a:rPr sz="3300" spc="-15" dirty="0"/>
              <a:t>QUANTITY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16380"/>
            <a:ext cx="12191999" cy="3823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11" y="363473"/>
            <a:ext cx="89465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PRODUCT</a:t>
            </a:r>
            <a:r>
              <a:rPr sz="3300" spc="-15" dirty="0"/>
              <a:t> </a:t>
            </a:r>
            <a:r>
              <a:rPr sz="3300" dirty="0"/>
              <a:t>WISE</a:t>
            </a:r>
            <a:r>
              <a:rPr sz="3300" spc="-15" dirty="0"/>
              <a:t> </a:t>
            </a:r>
            <a:r>
              <a:rPr sz="3300" spc="-5" dirty="0"/>
              <a:t>PURCHASE</a:t>
            </a:r>
            <a:r>
              <a:rPr sz="3300" spc="-30" dirty="0"/>
              <a:t> </a:t>
            </a:r>
            <a:r>
              <a:rPr sz="3300" spc="-15" dirty="0"/>
              <a:t>QUANTITY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64563"/>
            <a:ext cx="12191999" cy="39273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0314" y="314705"/>
            <a:ext cx="6569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PRODUCT</a:t>
            </a:r>
            <a:r>
              <a:rPr spc="-35" dirty="0"/>
              <a:t> </a:t>
            </a:r>
            <a:r>
              <a:rPr dirty="0"/>
              <a:t>WISE</a:t>
            </a:r>
            <a:r>
              <a:rPr spc="-25" dirty="0"/>
              <a:t> </a:t>
            </a:r>
            <a:r>
              <a:rPr spc="-10" dirty="0"/>
              <a:t>REVENUE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64563"/>
            <a:ext cx="12191999" cy="39273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6933" y="314705"/>
            <a:ext cx="7317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PRODUCT</a:t>
            </a:r>
            <a:r>
              <a:rPr spc="-45" dirty="0"/>
              <a:t> </a:t>
            </a:r>
            <a:r>
              <a:rPr dirty="0"/>
              <a:t>WISE</a:t>
            </a:r>
            <a:r>
              <a:rPr spc="-30" dirty="0"/>
              <a:t> </a:t>
            </a:r>
            <a:r>
              <a:rPr spc="-15" dirty="0"/>
              <a:t>CUSTOMERS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41703"/>
            <a:ext cx="12191999" cy="39730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6872" y="314705"/>
            <a:ext cx="8822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CUSTOMER</a:t>
            </a:r>
            <a:r>
              <a:rPr spc="-45" dirty="0"/>
              <a:t> </a:t>
            </a:r>
            <a:r>
              <a:rPr spc="-5" dirty="0"/>
              <a:t>WISE</a:t>
            </a:r>
            <a:r>
              <a:rPr spc="-30" dirty="0"/>
              <a:t> </a:t>
            </a:r>
            <a:r>
              <a:rPr spc="-20" dirty="0"/>
              <a:t>CANCELLATIONS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35251"/>
            <a:ext cx="12191999" cy="35874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6957" y="314705"/>
            <a:ext cx="8456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COUNTRY</a:t>
            </a:r>
            <a:r>
              <a:rPr spc="-35" dirty="0"/>
              <a:t> </a:t>
            </a:r>
            <a:r>
              <a:rPr dirty="0"/>
              <a:t>WISE</a:t>
            </a:r>
            <a:r>
              <a:rPr spc="-35" dirty="0"/>
              <a:t> </a:t>
            </a:r>
            <a:r>
              <a:rPr spc="-25" dirty="0"/>
              <a:t>CANCELLATIONS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70687"/>
            <a:ext cx="12192000" cy="5465445"/>
            <a:chOff x="0" y="170687"/>
            <a:chExt cx="12192000" cy="54654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967" y="170687"/>
              <a:ext cx="684276" cy="6324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51660"/>
              <a:ext cx="12191999" cy="3784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82" y="189542"/>
            <a:ext cx="11926314" cy="64272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327" y="229946"/>
            <a:ext cx="7571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VISUALIZING</a:t>
            </a:r>
            <a:r>
              <a:rPr spc="-65" dirty="0"/>
              <a:t> </a:t>
            </a:r>
            <a:r>
              <a:rPr spc="-10" dirty="0"/>
              <a:t>DISTRIBUTIONS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7" y="865632"/>
            <a:ext cx="11388852" cy="26517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0" y="3680459"/>
            <a:ext cx="12085320" cy="5886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Visualizing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quantity,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unitprice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4376928"/>
            <a:ext cx="12085320" cy="58674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1440" marR="571500">
              <a:lnSpc>
                <a:spcPts val="1939"/>
              </a:lnSpc>
              <a:spcBef>
                <a:spcPts val="28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 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positively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skewed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distribution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tail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longer,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means mean&gt;median&gt;mode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5071871"/>
            <a:ext cx="12096115" cy="5886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symmetric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mean=median=mode.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82" y="189542"/>
            <a:ext cx="11926314" cy="64272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59182"/>
            <a:ext cx="6053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LOG</a:t>
            </a:r>
            <a:r>
              <a:rPr spc="-70" dirty="0"/>
              <a:t> </a:t>
            </a:r>
            <a:r>
              <a:rPr spc="-25" dirty="0"/>
              <a:t>TRANSFORMATION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51687"/>
            <a:ext cx="10684763" cy="41254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0" y="4376928"/>
            <a:ext cx="11955780" cy="58674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comparatively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skewed.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5071871"/>
            <a:ext cx="11955780" cy="76962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91440">
              <a:lnSpc>
                <a:spcPts val="2050"/>
              </a:lnSpc>
              <a:spcBef>
                <a:spcPts val="7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transformation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bell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curve,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transform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“normal”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possible so 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results 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become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valid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60" y="2715431"/>
            <a:ext cx="11588428" cy="402467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959" y="2756483"/>
          <a:ext cx="11455400" cy="3896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6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81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Attribute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6350">
                      <a:solidFill>
                        <a:srgbClr val="C0C8E3"/>
                      </a:solidFill>
                      <a:prstDash val="solid"/>
                    </a:lnL>
                    <a:lnT w="6350">
                      <a:solidFill>
                        <a:srgbClr val="C0C8E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32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T w="6350">
                      <a:solidFill>
                        <a:srgbClr val="C0C8E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R w="6350">
                      <a:solidFill>
                        <a:srgbClr val="C0C8E3"/>
                      </a:solidFill>
                      <a:prstDash val="solid"/>
                    </a:lnR>
                    <a:lnT w="6350">
                      <a:solidFill>
                        <a:srgbClr val="C0C8E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5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Invoice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6350">
                      <a:solidFill>
                        <a:srgbClr val="C0C8E3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Nominal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6-digit unique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starts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letter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'c',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cancellation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R w="6350">
                      <a:solidFill>
                        <a:srgbClr val="C0C8E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7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Stock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6350">
                      <a:solidFill>
                        <a:srgbClr val="C0C8E3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Nominal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5-digit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unique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assigned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distinct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product.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0C8E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2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6350">
                      <a:solidFill>
                        <a:srgbClr val="C0C8E3"/>
                      </a:solidFill>
                      <a:prstDash val="solid"/>
                    </a:lnL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Nominal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(item)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R w="6350">
                      <a:solidFill>
                        <a:srgbClr val="C0C8E3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Quantity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8E3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Numeric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Quantities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(item)</a:t>
                      </a:r>
                      <a:r>
                        <a:rPr sz="1800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R w="6350">
                      <a:solidFill>
                        <a:srgbClr val="C0C8E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2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Invoice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8E3"/>
                      </a:solidFill>
                      <a:prstDash val="solid"/>
                    </a:lnL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Numeric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when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was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generated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R w="6350">
                      <a:solidFill>
                        <a:srgbClr val="C0C8E3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8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Unit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8E3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Numeric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 unit in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sterling.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C0C8E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02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8E3"/>
                      </a:solidFill>
                      <a:prstDash val="solid"/>
                    </a:lnL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Nominal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5-digit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unique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R w="6350">
                      <a:solidFill>
                        <a:srgbClr val="C0C8E3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02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8E3"/>
                      </a:solidFill>
                      <a:prstDash val="solid"/>
                    </a:lnL>
                    <a:lnB w="6350">
                      <a:solidFill>
                        <a:srgbClr val="C0C8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Nominal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B w="6350">
                      <a:solidFill>
                        <a:srgbClr val="C0C8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country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where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resides.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R w="6350">
                      <a:solidFill>
                        <a:srgbClr val="C0C8E3"/>
                      </a:solidFill>
                      <a:prstDash val="solid"/>
                    </a:lnR>
                    <a:lnB w="6350">
                      <a:solidFill>
                        <a:srgbClr val="C0C8E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810" y="49733"/>
            <a:ext cx="400557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4810" y="582548"/>
            <a:ext cx="11590655" cy="22294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052830">
              <a:lnSpc>
                <a:spcPts val="2590"/>
              </a:lnSpc>
              <a:spcBef>
                <a:spcPts val="425"/>
              </a:spcBef>
              <a:buAutoNum type="arabicPeriod"/>
              <a:tabLst>
                <a:tab pos="316865" algn="l"/>
              </a:tabLst>
            </a:pP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main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goal</a:t>
            </a:r>
            <a:r>
              <a:rPr sz="2400" b="1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is </a:t>
            </a:r>
            <a:r>
              <a:rPr sz="2400" b="1" spc="-20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 identify</a:t>
            </a:r>
            <a:r>
              <a:rPr sz="2400" b="1" spc="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customers</a:t>
            </a:r>
            <a:r>
              <a:rPr sz="2400" b="1" spc="-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that</a:t>
            </a:r>
            <a:r>
              <a:rPr sz="2400" b="1" spc="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are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 most</a:t>
            </a:r>
            <a:r>
              <a:rPr sz="2400" b="1" spc="-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profitable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 and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 the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ones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who </a:t>
            </a:r>
            <a:r>
              <a:rPr sz="2400" b="1" spc="-5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churned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out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prevent</a:t>
            </a:r>
            <a:r>
              <a:rPr sz="24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further</a:t>
            </a:r>
            <a:r>
              <a:rPr sz="2400" b="1" spc="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loss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of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customer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by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redefining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company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policies.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316865" algn="l"/>
              </a:tabLst>
            </a:pP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CLUSTER </a:t>
            </a:r>
            <a:r>
              <a:rPr sz="2400" b="1" spc="-30" dirty="0">
                <a:solidFill>
                  <a:srgbClr val="2E5496"/>
                </a:solidFill>
                <a:latin typeface="Calibri"/>
                <a:cs typeface="Calibri"/>
              </a:rPr>
              <a:t>ANALYSIS: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 Statistically</a:t>
            </a:r>
            <a:r>
              <a:rPr sz="24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Segment</a:t>
            </a:r>
            <a:r>
              <a:rPr sz="24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Customers </a:t>
            </a:r>
            <a:r>
              <a:rPr sz="2400" b="1" spc="-20" dirty="0">
                <a:solidFill>
                  <a:srgbClr val="2E5496"/>
                </a:solidFill>
                <a:latin typeface="Calibri"/>
                <a:cs typeface="Calibri"/>
              </a:rPr>
              <a:t>into</a:t>
            </a:r>
            <a:r>
              <a:rPr sz="24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groups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Observation</a:t>
            </a:r>
            <a:r>
              <a:rPr sz="2400" b="1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by</a:t>
            </a:r>
            <a:r>
              <a:rPr sz="24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using</a:t>
            </a:r>
            <a:r>
              <a:rPr sz="2400" b="1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2400" b="1" spc="-5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E5496"/>
                </a:solidFill>
                <a:latin typeface="Calibri"/>
                <a:cs typeface="Calibri"/>
              </a:rPr>
              <a:t>features</a:t>
            </a:r>
            <a:r>
              <a:rPr sz="24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given</a:t>
            </a:r>
            <a:r>
              <a:rPr sz="2400" b="1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Calibri"/>
                <a:cs typeface="Calibri"/>
              </a:rPr>
              <a:t>below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spc="-30" dirty="0">
                <a:solidFill>
                  <a:srgbClr val="C00000"/>
                </a:solidFill>
                <a:latin typeface="Calibri Light"/>
                <a:cs typeface="Calibri Light"/>
              </a:rPr>
              <a:t>Data</a:t>
            </a:r>
            <a:r>
              <a:rPr sz="2600" spc="-105" dirty="0">
                <a:solidFill>
                  <a:srgbClr val="C00000"/>
                </a:solidFill>
                <a:latin typeface="Calibri Light"/>
                <a:cs typeface="Calibri Light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Calibri Light"/>
                <a:cs typeface="Calibri Light"/>
              </a:rPr>
              <a:t>Description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220" y="6807"/>
            <a:ext cx="38011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RFM</a:t>
            </a:r>
            <a:r>
              <a:rPr spc="-75" dirty="0"/>
              <a:t> </a:t>
            </a:r>
            <a:r>
              <a:rPr spc="-65" dirty="0"/>
              <a:t>ANALYSIS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2595" y="4568950"/>
            <a:ext cx="2089403" cy="22890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26558" y="2781045"/>
            <a:ext cx="190309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2E5496"/>
                </a:solidFill>
                <a:latin typeface="Calibri"/>
                <a:cs typeface="Calibri"/>
              </a:rPr>
              <a:t>How </a:t>
            </a:r>
            <a:r>
              <a:rPr sz="1900" b="1" spc="-10" dirty="0">
                <a:solidFill>
                  <a:srgbClr val="2E5496"/>
                </a:solidFill>
                <a:latin typeface="Calibri"/>
                <a:cs typeface="Calibri"/>
              </a:rPr>
              <a:t>frequently </a:t>
            </a:r>
            <a:r>
              <a:rPr sz="1900" b="1" spc="-5" dirty="0">
                <a:solidFill>
                  <a:srgbClr val="2E5496"/>
                </a:solidFill>
                <a:latin typeface="Calibri"/>
                <a:cs typeface="Calibri"/>
              </a:rPr>
              <a:t>do </a:t>
            </a:r>
            <a:r>
              <a:rPr sz="1900" b="1" spc="-4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2E5496"/>
                </a:solidFill>
                <a:latin typeface="Calibri"/>
                <a:cs typeface="Calibri"/>
              </a:rPr>
              <a:t>customers</a:t>
            </a:r>
            <a:r>
              <a:rPr sz="1900" b="1" spc="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2E5496"/>
                </a:solidFill>
                <a:latin typeface="Calibri"/>
                <a:cs typeface="Calibri"/>
              </a:rPr>
              <a:t>visit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9743" y="5730951"/>
            <a:ext cx="19634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2E5496"/>
                </a:solidFill>
                <a:latin typeface="Calibri"/>
                <a:cs typeface="Calibri"/>
              </a:rPr>
              <a:t>Recent</a:t>
            </a:r>
            <a:r>
              <a:rPr sz="2000" b="1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5496"/>
                </a:solidFill>
                <a:latin typeface="Calibri"/>
                <a:cs typeface="Calibri"/>
              </a:rPr>
              <a:t>visit</a:t>
            </a:r>
            <a:r>
              <a:rPr sz="2000" b="1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5496"/>
                </a:solidFill>
                <a:latin typeface="Calibri"/>
                <a:cs typeface="Calibri"/>
              </a:rPr>
              <a:t>by</a:t>
            </a:r>
            <a:r>
              <a:rPr sz="2000" b="1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2000" b="1" spc="-4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6405" y="5194172"/>
            <a:ext cx="76771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E5496"/>
                </a:solidFill>
                <a:latin typeface="Calibri"/>
                <a:cs typeface="Calibri"/>
              </a:rPr>
              <a:t>Mon</a:t>
            </a:r>
            <a:r>
              <a:rPr sz="2000" b="1" spc="-25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2E5496"/>
                </a:solidFill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2E5496"/>
                </a:solidFill>
                <a:latin typeface="Calibri"/>
                <a:cs typeface="Calibri"/>
              </a:rPr>
              <a:t>Spent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8528" y="5194172"/>
            <a:ext cx="104457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2E5496"/>
                </a:solidFill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2E5496"/>
                </a:solidFill>
                <a:latin typeface="Calibri"/>
                <a:cs typeface="Calibri"/>
              </a:rPr>
              <a:t>Customer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1707" y="324611"/>
            <a:ext cx="2247900" cy="1981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800" y="4314444"/>
            <a:ext cx="1697736" cy="2371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499" y="132029"/>
            <a:ext cx="4319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RFM</a:t>
            </a:r>
            <a:r>
              <a:rPr spc="-70" dirty="0"/>
              <a:t> </a:t>
            </a:r>
            <a:r>
              <a:rPr spc="-5" dirty="0"/>
              <a:t>MODELLING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875778" y="836422"/>
            <a:ext cx="2913380" cy="869315"/>
            <a:chOff x="7875778" y="836422"/>
            <a:chExt cx="2913380" cy="869315"/>
          </a:xfrm>
        </p:grpSpPr>
        <p:sp>
          <p:nvSpPr>
            <p:cNvPr id="5" name="object 5"/>
            <p:cNvSpPr/>
            <p:nvPr/>
          </p:nvSpPr>
          <p:spPr>
            <a:xfrm>
              <a:off x="7882128" y="842772"/>
              <a:ext cx="2900680" cy="856615"/>
            </a:xfrm>
            <a:custGeom>
              <a:avLst/>
              <a:gdLst/>
              <a:ahLst/>
              <a:cxnLst/>
              <a:rect l="l" t="t" r="r" b="b"/>
              <a:pathLst>
                <a:path w="2900679" h="856614">
                  <a:moveTo>
                    <a:pt x="2900172" y="0"/>
                  </a:moveTo>
                  <a:lnTo>
                    <a:pt x="1046099" y="0"/>
                  </a:lnTo>
                  <a:lnTo>
                    <a:pt x="1046099" y="297433"/>
                  </a:lnTo>
                  <a:lnTo>
                    <a:pt x="226060" y="297433"/>
                  </a:lnTo>
                  <a:lnTo>
                    <a:pt x="226060" y="202183"/>
                  </a:lnTo>
                  <a:lnTo>
                    <a:pt x="0" y="428243"/>
                  </a:lnTo>
                  <a:lnTo>
                    <a:pt x="226060" y="654303"/>
                  </a:lnTo>
                  <a:lnTo>
                    <a:pt x="226060" y="559053"/>
                  </a:lnTo>
                  <a:lnTo>
                    <a:pt x="1046099" y="559053"/>
                  </a:lnTo>
                  <a:lnTo>
                    <a:pt x="1046099" y="856488"/>
                  </a:lnTo>
                  <a:lnTo>
                    <a:pt x="2900172" y="856488"/>
                  </a:lnTo>
                  <a:lnTo>
                    <a:pt x="2900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82128" y="842772"/>
              <a:ext cx="2900680" cy="856615"/>
            </a:xfrm>
            <a:custGeom>
              <a:avLst/>
              <a:gdLst/>
              <a:ahLst/>
              <a:cxnLst/>
              <a:rect l="l" t="t" r="r" b="b"/>
              <a:pathLst>
                <a:path w="2900679" h="856614">
                  <a:moveTo>
                    <a:pt x="0" y="428243"/>
                  </a:moveTo>
                  <a:lnTo>
                    <a:pt x="226060" y="202183"/>
                  </a:lnTo>
                  <a:lnTo>
                    <a:pt x="226060" y="297433"/>
                  </a:lnTo>
                  <a:lnTo>
                    <a:pt x="1046099" y="297433"/>
                  </a:lnTo>
                  <a:lnTo>
                    <a:pt x="1046099" y="0"/>
                  </a:lnTo>
                  <a:lnTo>
                    <a:pt x="2900172" y="0"/>
                  </a:lnTo>
                  <a:lnTo>
                    <a:pt x="2900172" y="856488"/>
                  </a:lnTo>
                  <a:lnTo>
                    <a:pt x="1046099" y="856488"/>
                  </a:lnTo>
                  <a:lnTo>
                    <a:pt x="1046099" y="559053"/>
                  </a:lnTo>
                  <a:lnTo>
                    <a:pt x="226060" y="559053"/>
                  </a:lnTo>
                  <a:lnTo>
                    <a:pt x="226060" y="654303"/>
                  </a:lnTo>
                  <a:lnTo>
                    <a:pt x="0" y="4282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10853" y="1048004"/>
            <a:ext cx="14916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RFM</a:t>
            </a:r>
            <a:r>
              <a:rPr sz="25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4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452" y="3290315"/>
            <a:ext cx="1079500" cy="37084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Anthony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452" y="3752088"/>
            <a:ext cx="7656830" cy="646430"/>
          </a:xfrm>
          <a:prstGeom prst="rect">
            <a:avLst/>
          </a:prstGeom>
          <a:solidFill>
            <a:srgbClr val="BE90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 marR="45275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Anthony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326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(approx.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year)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ago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15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spent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7183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Sterlings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37678" y="3597909"/>
            <a:ext cx="2914650" cy="869315"/>
            <a:chOff x="7837678" y="3597909"/>
            <a:chExt cx="2914650" cy="869315"/>
          </a:xfrm>
        </p:grpSpPr>
        <p:sp>
          <p:nvSpPr>
            <p:cNvPr id="11" name="object 11"/>
            <p:cNvSpPr/>
            <p:nvPr/>
          </p:nvSpPr>
          <p:spPr>
            <a:xfrm>
              <a:off x="7844028" y="3604259"/>
              <a:ext cx="2901950" cy="856615"/>
            </a:xfrm>
            <a:custGeom>
              <a:avLst/>
              <a:gdLst/>
              <a:ahLst/>
              <a:cxnLst/>
              <a:rect l="l" t="t" r="r" b="b"/>
              <a:pathLst>
                <a:path w="2901950" h="856614">
                  <a:moveTo>
                    <a:pt x="2901696" y="0"/>
                  </a:moveTo>
                  <a:lnTo>
                    <a:pt x="449452" y="0"/>
                  </a:lnTo>
                  <a:lnTo>
                    <a:pt x="449452" y="297433"/>
                  </a:lnTo>
                  <a:lnTo>
                    <a:pt x="226060" y="297433"/>
                  </a:lnTo>
                  <a:lnTo>
                    <a:pt x="226060" y="202183"/>
                  </a:lnTo>
                  <a:lnTo>
                    <a:pt x="0" y="428244"/>
                  </a:lnTo>
                  <a:lnTo>
                    <a:pt x="226060" y="654303"/>
                  </a:lnTo>
                  <a:lnTo>
                    <a:pt x="226060" y="559053"/>
                  </a:lnTo>
                  <a:lnTo>
                    <a:pt x="449452" y="559053"/>
                  </a:lnTo>
                  <a:lnTo>
                    <a:pt x="449452" y="856488"/>
                  </a:lnTo>
                  <a:lnTo>
                    <a:pt x="2901696" y="856488"/>
                  </a:lnTo>
                  <a:lnTo>
                    <a:pt x="29016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44028" y="3604259"/>
              <a:ext cx="2901950" cy="856615"/>
            </a:xfrm>
            <a:custGeom>
              <a:avLst/>
              <a:gdLst/>
              <a:ahLst/>
              <a:cxnLst/>
              <a:rect l="l" t="t" r="r" b="b"/>
              <a:pathLst>
                <a:path w="2901950" h="856614">
                  <a:moveTo>
                    <a:pt x="0" y="428244"/>
                  </a:moveTo>
                  <a:lnTo>
                    <a:pt x="226060" y="202183"/>
                  </a:lnTo>
                  <a:lnTo>
                    <a:pt x="226060" y="297433"/>
                  </a:lnTo>
                  <a:lnTo>
                    <a:pt x="449452" y="297433"/>
                  </a:lnTo>
                  <a:lnTo>
                    <a:pt x="449452" y="0"/>
                  </a:lnTo>
                  <a:lnTo>
                    <a:pt x="2901696" y="0"/>
                  </a:lnTo>
                  <a:lnTo>
                    <a:pt x="2901696" y="856488"/>
                  </a:lnTo>
                  <a:lnTo>
                    <a:pt x="449452" y="856488"/>
                  </a:lnTo>
                  <a:lnTo>
                    <a:pt x="449452" y="559053"/>
                  </a:lnTo>
                  <a:lnTo>
                    <a:pt x="226060" y="559053"/>
                  </a:lnTo>
                  <a:lnTo>
                    <a:pt x="226060" y="654303"/>
                  </a:lnTo>
                  <a:lnTo>
                    <a:pt x="0" y="42824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07679" y="3619627"/>
            <a:ext cx="182689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5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Potential </a:t>
            </a:r>
            <a:r>
              <a:rPr sz="25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452" y="4579620"/>
            <a:ext cx="1079500" cy="36893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Rahul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452" y="5041391"/>
            <a:ext cx="7656830" cy="368935"/>
          </a:xfrm>
          <a:prstGeom prst="rect">
            <a:avLst/>
          </a:prstGeom>
          <a:solidFill>
            <a:srgbClr val="BE90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Rahul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ago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182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spent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4310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Sterlings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837678" y="4800346"/>
            <a:ext cx="2914650" cy="901700"/>
            <a:chOff x="7837678" y="4800346"/>
            <a:chExt cx="2914650" cy="901700"/>
          </a:xfrm>
        </p:grpSpPr>
        <p:sp>
          <p:nvSpPr>
            <p:cNvPr id="17" name="object 17"/>
            <p:cNvSpPr/>
            <p:nvPr/>
          </p:nvSpPr>
          <p:spPr>
            <a:xfrm>
              <a:off x="7844028" y="4806696"/>
              <a:ext cx="2901950" cy="889000"/>
            </a:xfrm>
            <a:custGeom>
              <a:avLst/>
              <a:gdLst/>
              <a:ahLst/>
              <a:cxnLst/>
              <a:rect l="l" t="t" r="r" b="b"/>
              <a:pathLst>
                <a:path w="2901950" h="889000">
                  <a:moveTo>
                    <a:pt x="2901696" y="0"/>
                  </a:moveTo>
                  <a:lnTo>
                    <a:pt x="449452" y="0"/>
                  </a:lnTo>
                  <a:lnTo>
                    <a:pt x="449452" y="308482"/>
                  </a:lnTo>
                  <a:lnTo>
                    <a:pt x="234442" y="308482"/>
                  </a:lnTo>
                  <a:lnTo>
                    <a:pt x="234442" y="209803"/>
                  </a:lnTo>
                  <a:lnTo>
                    <a:pt x="0" y="444245"/>
                  </a:lnTo>
                  <a:lnTo>
                    <a:pt x="234442" y="678687"/>
                  </a:lnTo>
                  <a:lnTo>
                    <a:pt x="234442" y="580008"/>
                  </a:lnTo>
                  <a:lnTo>
                    <a:pt x="449452" y="580008"/>
                  </a:lnTo>
                  <a:lnTo>
                    <a:pt x="449452" y="888491"/>
                  </a:lnTo>
                  <a:lnTo>
                    <a:pt x="2901696" y="888491"/>
                  </a:lnTo>
                  <a:lnTo>
                    <a:pt x="290169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44028" y="4806696"/>
              <a:ext cx="2901950" cy="889000"/>
            </a:xfrm>
            <a:custGeom>
              <a:avLst/>
              <a:gdLst/>
              <a:ahLst/>
              <a:cxnLst/>
              <a:rect l="l" t="t" r="r" b="b"/>
              <a:pathLst>
                <a:path w="2901950" h="889000">
                  <a:moveTo>
                    <a:pt x="0" y="444245"/>
                  </a:moveTo>
                  <a:lnTo>
                    <a:pt x="234442" y="209803"/>
                  </a:lnTo>
                  <a:lnTo>
                    <a:pt x="234442" y="308482"/>
                  </a:lnTo>
                  <a:lnTo>
                    <a:pt x="449452" y="308482"/>
                  </a:lnTo>
                  <a:lnTo>
                    <a:pt x="449452" y="0"/>
                  </a:lnTo>
                  <a:lnTo>
                    <a:pt x="2901696" y="0"/>
                  </a:lnTo>
                  <a:lnTo>
                    <a:pt x="2901696" y="888491"/>
                  </a:lnTo>
                  <a:lnTo>
                    <a:pt x="449452" y="888491"/>
                  </a:lnTo>
                  <a:lnTo>
                    <a:pt x="449452" y="580008"/>
                  </a:lnTo>
                  <a:lnTo>
                    <a:pt x="234442" y="580008"/>
                  </a:lnTo>
                  <a:lnTo>
                    <a:pt x="234442" y="678687"/>
                  </a:lnTo>
                  <a:lnTo>
                    <a:pt x="0" y="44424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494903" y="4917694"/>
            <a:ext cx="205232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Recently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452" y="5615940"/>
            <a:ext cx="1079500" cy="36893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Syed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7452" y="6077711"/>
            <a:ext cx="7656830" cy="646430"/>
          </a:xfrm>
          <a:custGeom>
            <a:avLst/>
            <a:gdLst/>
            <a:ahLst/>
            <a:cxnLst/>
            <a:rect l="l" t="t" r="r" b="b"/>
            <a:pathLst>
              <a:path w="7656830" h="646429">
                <a:moveTo>
                  <a:pt x="7656576" y="0"/>
                </a:moveTo>
                <a:lnTo>
                  <a:pt x="0" y="0"/>
                </a:lnTo>
                <a:lnTo>
                  <a:pt x="0" y="646176"/>
                </a:lnTo>
                <a:lnTo>
                  <a:pt x="7656576" y="646176"/>
                </a:lnTo>
                <a:lnTo>
                  <a:pt x="7656576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6191" y="6096406"/>
            <a:ext cx="7054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Syed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75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ago (2.5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months)and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spent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around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1765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Sterlings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875778" y="6071361"/>
            <a:ext cx="2913380" cy="793115"/>
            <a:chOff x="7875778" y="6071361"/>
            <a:chExt cx="2913380" cy="793115"/>
          </a:xfrm>
        </p:grpSpPr>
        <p:sp>
          <p:nvSpPr>
            <p:cNvPr id="24" name="object 24"/>
            <p:cNvSpPr/>
            <p:nvPr/>
          </p:nvSpPr>
          <p:spPr>
            <a:xfrm>
              <a:off x="7882128" y="6077711"/>
              <a:ext cx="2900680" cy="780415"/>
            </a:xfrm>
            <a:custGeom>
              <a:avLst/>
              <a:gdLst/>
              <a:ahLst/>
              <a:cxnLst/>
              <a:rect l="l" t="t" r="r" b="b"/>
              <a:pathLst>
                <a:path w="2900679" h="780415">
                  <a:moveTo>
                    <a:pt x="2900172" y="0"/>
                  </a:moveTo>
                  <a:lnTo>
                    <a:pt x="449199" y="0"/>
                  </a:lnTo>
                  <a:lnTo>
                    <a:pt x="449199" y="270929"/>
                  </a:lnTo>
                  <a:lnTo>
                    <a:pt x="205867" y="270929"/>
                  </a:lnTo>
                  <a:lnTo>
                    <a:pt x="205867" y="184226"/>
                  </a:lnTo>
                  <a:lnTo>
                    <a:pt x="0" y="390144"/>
                  </a:lnTo>
                  <a:lnTo>
                    <a:pt x="205867" y="596049"/>
                  </a:lnTo>
                  <a:lnTo>
                    <a:pt x="205867" y="509358"/>
                  </a:lnTo>
                  <a:lnTo>
                    <a:pt x="449199" y="509358"/>
                  </a:lnTo>
                  <a:lnTo>
                    <a:pt x="449199" y="780287"/>
                  </a:lnTo>
                  <a:lnTo>
                    <a:pt x="2900172" y="780287"/>
                  </a:lnTo>
                  <a:lnTo>
                    <a:pt x="2900172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82128" y="6077711"/>
              <a:ext cx="2900680" cy="780415"/>
            </a:xfrm>
            <a:custGeom>
              <a:avLst/>
              <a:gdLst/>
              <a:ahLst/>
              <a:cxnLst/>
              <a:rect l="l" t="t" r="r" b="b"/>
              <a:pathLst>
                <a:path w="2900679" h="780415">
                  <a:moveTo>
                    <a:pt x="0" y="390144"/>
                  </a:moveTo>
                  <a:lnTo>
                    <a:pt x="205867" y="184226"/>
                  </a:lnTo>
                  <a:lnTo>
                    <a:pt x="205867" y="270929"/>
                  </a:lnTo>
                  <a:lnTo>
                    <a:pt x="449199" y="270929"/>
                  </a:lnTo>
                  <a:lnTo>
                    <a:pt x="449199" y="0"/>
                  </a:lnTo>
                  <a:lnTo>
                    <a:pt x="2900172" y="0"/>
                  </a:lnTo>
                  <a:lnTo>
                    <a:pt x="2900172" y="780287"/>
                  </a:lnTo>
                  <a:lnTo>
                    <a:pt x="449199" y="780287"/>
                  </a:lnTo>
                  <a:lnTo>
                    <a:pt x="449199" y="509358"/>
                  </a:lnTo>
                  <a:lnTo>
                    <a:pt x="205867" y="509358"/>
                  </a:lnTo>
                  <a:lnTo>
                    <a:pt x="205867" y="596049"/>
                  </a:lnTo>
                  <a:lnTo>
                    <a:pt x="0" y="39014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582406" y="6134201"/>
            <a:ext cx="195198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Lose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Customer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96011" y="794004"/>
          <a:ext cx="7961630" cy="2312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7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675">
                <a:tc>
                  <a:txBody>
                    <a:bodyPr/>
                    <a:lstStyle/>
                    <a:p>
                      <a:pPr marL="90805" marR="1676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Recency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Frequency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Monetary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296">
                <a:tc>
                  <a:txBody>
                    <a:bodyPr/>
                    <a:lstStyle/>
                    <a:p>
                      <a:pPr marL="90805" marR="1676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Anthony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7183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772">
                <a:tc>
                  <a:txBody>
                    <a:bodyPr/>
                    <a:lstStyle/>
                    <a:p>
                      <a:pPr marL="90805" marR="1676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Rahul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4310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772">
                <a:tc>
                  <a:txBody>
                    <a:bodyPr/>
                    <a:lstStyle/>
                    <a:p>
                      <a:pPr marL="90805" marR="1676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Syed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1765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91">
                <a:tc>
                  <a:txBody>
                    <a:bodyPr/>
                    <a:lstStyle/>
                    <a:p>
                      <a:pPr marL="16510">
                        <a:lnSpc>
                          <a:spcPts val="3150"/>
                        </a:lnSpc>
                        <a:spcBef>
                          <a:spcPts val="445"/>
                        </a:spcBef>
                      </a:pPr>
                      <a:r>
                        <a:rPr sz="3000" b="1" spc="-3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30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ONC</a:t>
                      </a:r>
                      <a:r>
                        <a:rPr sz="3000" b="1" spc="-6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30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USION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3150"/>
                        </a:lnSpc>
                        <a:spcBef>
                          <a:spcPts val="445"/>
                        </a:spcBef>
                      </a:pPr>
                      <a:r>
                        <a:rPr sz="30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S: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000" y="93929"/>
            <a:ext cx="4319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RFM</a:t>
            </a:r>
            <a:r>
              <a:rPr spc="-70" dirty="0"/>
              <a:t> </a:t>
            </a:r>
            <a:r>
              <a:rPr spc="-5" dirty="0"/>
              <a:t>MODELLING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387" y="896111"/>
            <a:ext cx="11269979" cy="36652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719" y="5140452"/>
            <a:ext cx="12087225" cy="63119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1440" marR="1019175">
              <a:lnSpc>
                <a:spcPts val="1939"/>
              </a:lnSpc>
              <a:spcBef>
                <a:spcPts val="45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Earlier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distributions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Recency,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Monetary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positively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skewed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transformation,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distributions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appear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symmetrical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distributed.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9" y="5961888"/>
            <a:ext cx="12096115" cy="5886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transformed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59182"/>
            <a:ext cx="7581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RFM</a:t>
            </a:r>
            <a:r>
              <a:rPr spc="-25" dirty="0"/>
              <a:t> </a:t>
            </a:r>
            <a:r>
              <a:rPr spc="-30" dirty="0"/>
              <a:t>CORRELATION</a:t>
            </a:r>
            <a:r>
              <a:rPr spc="-20" dirty="0"/>
              <a:t> </a:t>
            </a:r>
            <a:r>
              <a:rPr spc="-40" dirty="0"/>
              <a:t>HEATMAP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6352" y="961644"/>
            <a:ext cx="5459095" cy="63246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ts val="2050"/>
              </a:lnSpc>
              <a:spcBef>
                <a:spcPts val="20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Recency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correlated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RFM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6352" y="2075688"/>
            <a:ext cx="5459095" cy="58674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319405">
              <a:lnSpc>
                <a:spcPts val="1939"/>
              </a:lnSpc>
              <a:spcBef>
                <a:spcPts val="2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Frequency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Monetary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moderately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correlated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RFM.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213" y="4151503"/>
            <a:ext cx="77527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2E5395"/>
                </a:solidFill>
                <a:latin typeface="Arial Black"/>
                <a:cs typeface="Arial Black"/>
              </a:rPr>
              <a:t>Scaling</a:t>
            </a:r>
            <a:r>
              <a:rPr sz="3300" spc="-15" dirty="0">
                <a:solidFill>
                  <a:srgbClr val="2E5395"/>
                </a:solidFill>
                <a:latin typeface="Arial Black"/>
                <a:cs typeface="Arial Black"/>
              </a:rPr>
              <a:t> </a:t>
            </a:r>
            <a:r>
              <a:rPr sz="3300" spc="-20" dirty="0">
                <a:solidFill>
                  <a:srgbClr val="2E5395"/>
                </a:solidFill>
                <a:latin typeface="Arial Black"/>
                <a:cs typeface="Arial Black"/>
              </a:rPr>
              <a:t>for</a:t>
            </a:r>
            <a:r>
              <a:rPr sz="3300" dirty="0">
                <a:solidFill>
                  <a:srgbClr val="2E5395"/>
                </a:solidFill>
                <a:latin typeface="Arial Black"/>
                <a:cs typeface="Arial Black"/>
              </a:rPr>
              <a:t> </a:t>
            </a:r>
            <a:r>
              <a:rPr sz="3300" spc="-10" dirty="0">
                <a:solidFill>
                  <a:srgbClr val="2E5395"/>
                </a:solidFill>
                <a:latin typeface="Arial Black"/>
                <a:cs typeface="Arial Black"/>
              </a:rPr>
              <a:t>CLUSTERING</a:t>
            </a:r>
            <a:r>
              <a:rPr sz="3300" spc="-15" dirty="0">
                <a:solidFill>
                  <a:srgbClr val="2E5395"/>
                </a:solidFill>
                <a:latin typeface="Arial Black"/>
                <a:cs typeface="Arial Black"/>
              </a:rPr>
              <a:t> </a:t>
            </a:r>
            <a:r>
              <a:rPr sz="3300" spc="5" dirty="0">
                <a:solidFill>
                  <a:srgbClr val="2E5395"/>
                </a:solidFill>
                <a:latin typeface="Arial Black"/>
                <a:cs typeface="Arial Black"/>
              </a:rPr>
              <a:t>Analysis</a:t>
            </a:r>
            <a:endParaRPr sz="33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311" y="4847844"/>
            <a:ext cx="2546985" cy="1701164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91440" marR="149225">
              <a:lnSpc>
                <a:spcPts val="2160"/>
              </a:lnSpc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Transformation </a:t>
            </a:r>
            <a:r>
              <a:rPr sz="2000" b="1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Features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Recency Frequency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Monetary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9396" y="4847844"/>
            <a:ext cx="2275840" cy="1701164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92075" marR="191770">
              <a:lnSpc>
                <a:spcPts val="216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2.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Scaler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on X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variables,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(0) 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mean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 (1)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20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deviation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70377" y="5528817"/>
            <a:ext cx="785495" cy="497840"/>
            <a:chOff x="2770377" y="5528817"/>
            <a:chExt cx="785495" cy="497840"/>
          </a:xfrm>
        </p:grpSpPr>
        <p:sp>
          <p:nvSpPr>
            <p:cNvPr id="10" name="object 10"/>
            <p:cNvSpPr/>
            <p:nvPr/>
          </p:nvSpPr>
          <p:spPr>
            <a:xfrm>
              <a:off x="2776727" y="5535167"/>
              <a:ext cx="772795" cy="485140"/>
            </a:xfrm>
            <a:custGeom>
              <a:avLst/>
              <a:gdLst/>
              <a:ahLst/>
              <a:cxnLst/>
              <a:rect l="l" t="t" r="r" b="b"/>
              <a:pathLst>
                <a:path w="772795" h="485139">
                  <a:moveTo>
                    <a:pt x="530351" y="0"/>
                  </a:moveTo>
                  <a:lnTo>
                    <a:pt x="530351" y="121157"/>
                  </a:lnTo>
                  <a:lnTo>
                    <a:pt x="0" y="121157"/>
                  </a:lnTo>
                  <a:lnTo>
                    <a:pt x="0" y="363473"/>
                  </a:lnTo>
                  <a:lnTo>
                    <a:pt x="530351" y="363473"/>
                  </a:lnTo>
                  <a:lnTo>
                    <a:pt x="530351" y="484631"/>
                  </a:lnTo>
                  <a:lnTo>
                    <a:pt x="772668" y="242315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76727" y="5535167"/>
              <a:ext cx="772795" cy="485140"/>
            </a:xfrm>
            <a:custGeom>
              <a:avLst/>
              <a:gdLst/>
              <a:ahLst/>
              <a:cxnLst/>
              <a:rect l="l" t="t" r="r" b="b"/>
              <a:pathLst>
                <a:path w="772795" h="485139">
                  <a:moveTo>
                    <a:pt x="0" y="121157"/>
                  </a:moveTo>
                  <a:lnTo>
                    <a:pt x="530351" y="121157"/>
                  </a:lnTo>
                  <a:lnTo>
                    <a:pt x="530351" y="0"/>
                  </a:lnTo>
                  <a:lnTo>
                    <a:pt x="772668" y="242315"/>
                  </a:lnTo>
                  <a:lnTo>
                    <a:pt x="530351" y="484631"/>
                  </a:lnTo>
                  <a:lnTo>
                    <a:pt x="530351" y="363473"/>
                  </a:lnTo>
                  <a:lnTo>
                    <a:pt x="0" y="363473"/>
                  </a:lnTo>
                  <a:lnTo>
                    <a:pt x="0" y="12115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18378" y="5239258"/>
            <a:ext cx="1798955" cy="1043305"/>
            <a:chOff x="5818378" y="5239258"/>
            <a:chExt cx="1798955" cy="1043305"/>
          </a:xfrm>
        </p:grpSpPr>
        <p:sp>
          <p:nvSpPr>
            <p:cNvPr id="13" name="object 13"/>
            <p:cNvSpPr/>
            <p:nvPr/>
          </p:nvSpPr>
          <p:spPr>
            <a:xfrm>
              <a:off x="5824728" y="5245608"/>
              <a:ext cx="1786255" cy="1030605"/>
            </a:xfrm>
            <a:custGeom>
              <a:avLst/>
              <a:gdLst/>
              <a:ahLst/>
              <a:cxnLst/>
              <a:rect l="l" t="t" r="r" b="b"/>
              <a:pathLst>
                <a:path w="1786254" h="1030604">
                  <a:moveTo>
                    <a:pt x="1271016" y="0"/>
                  </a:moveTo>
                  <a:lnTo>
                    <a:pt x="1271016" y="257555"/>
                  </a:lnTo>
                  <a:lnTo>
                    <a:pt x="0" y="257555"/>
                  </a:lnTo>
                  <a:lnTo>
                    <a:pt x="0" y="772667"/>
                  </a:lnTo>
                  <a:lnTo>
                    <a:pt x="1271016" y="772667"/>
                  </a:lnTo>
                  <a:lnTo>
                    <a:pt x="1271016" y="1030223"/>
                  </a:lnTo>
                  <a:lnTo>
                    <a:pt x="1786127" y="515111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24728" y="5245608"/>
              <a:ext cx="1786255" cy="1030605"/>
            </a:xfrm>
            <a:custGeom>
              <a:avLst/>
              <a:gdLst/>
              <a:ahLst/>
              <a:cxnLst/>
              <a:rect l="l" t="t" r="r" b="b"/>
              <a:pathLst>
                <a:path w="1786254" h="1030604">
                  <a:moveTo>
                    <a:pt x="0" y="257555"/>
                  </a:moveTo>
                  <a:lnTo>
                    <a:pt x="1271016" y="257555"/>
                  </a:lnTo>
                  <a:lnTo>
                    <a:pt x="1271016" y="0"/>
                  </a:lnTo>
                  <a:lnTo>
                    <a:pt x="1786127" y="515111"/>
                  </a:lnTo>
                  <a:lnTo>
                    <a:pt x="1271016" y="1030223"/>
                  </a:lnTo>
                  <a:lnTo>
                    <a:pt x="1271016" y="772667"/>
                  </a:lnTo>
                  <a:lnTo>
                    <a:pt x="0" y="772667"/>
                  </a:lnTo>
                  <a:lnTo>
                    <a:pt x="0" y="25755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39409" y="5579465"/>
            <a:ext cx="1299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ollo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10856" y="5433059"/>
            <a:ext cx="1308100" cy="52895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4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Modelling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912097" y="5449570"/>
            <a:ext cx="787400" cy="497840"/>
            <a:chOff x="8912097" y="5449570"/>
            <a:chExt cx="787400" cy="497840"/>
          </a:xfrm>
        </p:grpSpPr>
        <p:sp>
          <p:nvSpPr>
            <p:cNvPr id="18" name="object 18"/>
            <p:cNvSpPr/>
            <p:nvPr/>
          </p:nvSpPr>
          <p:spPr>
            <a:xfrm>
              <a:off x="8918447" y="5455920"/>
              <a:ext cx="774700" cy="485140"/>
            </a:xfrm>
            <a:custGeom>
              <a:avLst/>
              <a:gdLst/>
              <a:ahLst/>
              <a:cxnLst/>
              <a:rect l="l" t="t" r="r" b="b"/>
              <a:pathLst>
                <a:path w="774700" h="485139">
                  <a:moveTo>
                    <a:pt x="531876" y="0"/>
                  </a:moveTo>
                  <a:lnTo>
                    <a:pt x="531876" y="121157"/>
                  </a:lnTo>
                  <a:lnTo>
                    <a:pt x="0" y="121157"/>
                  </a:lnTo>
                  <a:lnTo>
                    <a:pt x="0" y="363473"/>
                  </a:lnTo>
                  <a:lnTo>
                    <a:pt x="531876" y="363473"/>
                  </a:lnTo>
                  <a:lnTo>
                    <a:pt x="531876" y="484631"/>
                  </a:lnTo>
                  <a:lnTo>
                    <a:pt x="774192" y="242315"/>
                  </a:lnTo>
                  <a:lnTo>
                    <a:pt x="531876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18447" y="5455920"/>
              <a:ext cx="774700" cy="485140"/>
            </a:xfrm>
            <a:custGeom>
              <a:avLst/>
              <a:gdLst/>
              <a:ahLst/>
              <a:cxnLst/>
              <a:rect l="l" t="t" r="r" b="b"/>
              <a:pathLst>
                <a:path w="774700" h="485139">
                  <a:moveTo>
                    <a:pt x="0" y="121157"/>
                  </a:moveTo>
                  <a:lnTo>
                    <a:pt x="531876" y="121157"/>
                  </a:lnTo>
                  <a:lnTo>
                    <a:pt x="531876" y="0"/>
                  </a:lnTo>
                  <a:lnTo>
                    <a:pt x="774192" y="242315"/>
                  </a:lnTo>
                  <a:lnTo>
                    <a:pt x="531876" y="484631"/>
                  </a:lnTo>
                  <a:lnTo>
                    <a:pt x="531876" y="363473"/>
                  </a:lnTo>
                  <a:lnTo>
                    <a:pt x="0" y="363473"/>
                  </a:lnTo>
                  <a:lnTo>
                    <a:pt x="0" y="12115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92640" y="5391911"/>
            <a:ext cx="2289175" cy="52895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4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82168"/>
            <a:ext cx="6626351" cy="35265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9182"/>
            <a:ext cx="203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Pipeline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473" y="796798"/>
            <a:ext cx="2385695" cy="497840"/>
            <a:chOff x="109473" y="796798"/>
            <a:chExt cx="2385695" cy="497840"/>
          </a:xfrm>
        </p:grpSpPr>
        <p:sp>
          <p:nvSpPr>
            <p:cNvPr id="4" name="object 4"/>
            <p:cNvSpPr/>
            <p:nvPr/>
          </p:nvSpPr>
          <p:spPr>
            <a:xfrm>
              <a:off x="115823" y="803148"/>
              <a:ext cx="2372995" cy="485140"/>
            </a:xfrm>
            <a:custGeom>
              <a:avLst/>
              <a:gdLst/>
              <a:ahLst/>
              <a:cxnLst/>
              <a:rect l="l" t="t" r="r" b="b"/>
              <a:pathLst>
                <a:path w="2372995" h="485140">
                  <a:moveTo>
                    <a:pt x="2130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2130552" y="484631"/>
                  </a:lnTo>
                  <a:lnTo>
                    <a:pt x="2372868" y="242315"/>
                  </a:lnTo>
                  <a:lnTo>
                    <a:pt x="21305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823" y="803148"/>
              <a:ext cx="2372995" cy="485140"/>
            </a:xfrm>
            <a:custGeom>
              <a:avLst/>
              <a:gdLst/>
              <a:ahLst/>
              <a:cxnLst/>
              <a:rect l="l" t="t" r="r" b="b"/>
              <a:pathLst>
                <a:path w="2372995" h="485140">
                  <a:moveTo>
                    <a:pt x="0" y="0"/>
                  </a:moveTo>
                  <a:lnTo>
                    <a:pt x="2130552" y="0"/>
                  </a:lnTo>
                  <a:lnTo>
                    <a:pt x="2372868" y="242315"/>
                  </a:lnTo>
                  <a:lnTo>
                    <a:pt x="2130552" y="484631"/>
                  </a:lnTo>
                  <a:lnTo>
                    <a:pt x="0" y="4846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720841" y="170687"/>
            <a:ext cx="6137910" cy="1123950"/>
            <a:chOff x="5720841" y="170687"/>
            <a:chExt cx="6137910" cy="1123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967" y="170687"/>
              <a:ext cx="684276" cy="6324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27191" y="803147"/>
              <a:ext cx="3060700" cy="485140"/>
            </a:xfrm>
            <a:custGeom>
              <a:avLst/>
              <a:gdLst/>
              <a:ahLst/>
              <a:cxnLst/>
              <a:rect l="l" t="t" r="r" b="b"/>
              <a:pathLst>
                <a:path w="3060700" h="485140">
                  <a:moveTo>
                    <a:pt x="2817876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817876" y="484631"/>
                  </a:lnTo>
                  <a:lnTo>
                    <a:pt x="3060191" y="242315"/>
                  </a:lnTo>
                  <a:lnTo>
                    <a:pt x="28178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7191" y="803147"/>
              <a:ext cx="3060700" cy="485140"/>
            </a:xfrm>
            <a:custGeom>
              <a:avLst/>
              <a:gdLst/>
              <a:ahLst/>
              <a:cxnLst/>
              <a:rect l="l" t="t" r="r" b="b"/>
              <a:pathLst>
                <a:path w="3060700" h="485140">
                  <a:moveTo>
                    <a:pt x="0" y="0"/>
                  </a:moveTo>
                  <a:lnTo>
                    <a:pt x="2817876" y="0"/>
                  </a:lnTo>
                  <a:lnTo>
                    <a:pt x="3060191" y="242315"/>
                  </a:lnTo>
                  <a:lnTo>
                    <a:pt x="2817876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4304" y="863600"/>
            <a:ext cx="1973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EXTRACTING</a:t>
            </a:r>
            <a:r>
              <a:rPr sz="2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01570" y="796798"/>
            <a:ext cx="3184525" cy="497840"/>
            <a:chOff x="2401570" y="796798"/>
            <a:chExt cx="3184525" cy="497840"/>
          </a:xfrm>
        </p:grpSpPr>
        <p:sp>
          <p:nvSpPr>
            <p:cNvPr id="12" name="object 12"/>
            <p:cNvSpPr/>
            <p:nvPr/>
          </p:nvSpPr>
          <p:spPr>
            <a:xfrm>
              <a:off x="2407920" y="803148"/>
              <a:ext cx="3171825" cy="485140"/>
            </a:xfrm>
            <a:custGeom>
              <a:avLst/>
              <a:gdLst/>
              <a:ahLst/>
              <a:cxnLst/>
              <a:rect l="l" t="t" r="r" b="b"/>
              <a:pathLst>
                <a:path w="3171825" h="485140">
                  <a:moveTo>
                    <a:pt x="2929128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929128" y="484631"/>
                  </a:lnTo>
                  <a:lnTo>
                    <a:pt x="3171444" y="242315"/>
                  </a:lnTo>
                  <a:lnTo>
                    <a:pt x="292912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07920" y="803148"/>
              <a:ext cx="3171825" cy="485140"/>
            </a:xfrm>
            <a:custGeom>
              <a:avLst/>
              <a:gdLst/>
              <a:ahLst/>
              <a:cxnLst/>
              <a:rect l="l" t="t" r="r" b="b"/>
              <a:pathLst>
                <a:path w="3171825" h="485140">
                  <a:moveTo>
                    <a:pt x="0" y="0"/>
                  </a:moveTo>
                  <a:lnTo>
                    <a:pt x="2929128" y="0"/>
                  </a:lnTo>
                  <a:lnTo>
                    <a:pt x="3171444" y="242315"/>
                  </a:lnTo>
                  <a:lnTo>
                    <a:pt x="2929128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37407" y="863600"/>
            <a:ext cx="1712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000" b="1" spc="-1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34227" y="863600"/>
            <a:ext cx="2247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000" b="1" spc="-1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000" b="1" spc="-1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81033" y="796798"/>
            <a:ext cx="2923540" cy="497840"/>
            <a:chOff x="8781033" y="796798"/>
            <a:chExt cx="2923540" cy="497840"/>
          </a:xfrm>
        </p:grpSpPr>
        <p:sp>
          <p:nvSpPr>
            <p:cNvPr id="17" name="object 17"/>
            <p:cNvSpPr/>
            <p:nvPr/>
          </p:nvSpPr>
          <p:spPr>
            <a:xfrm>
              <a:off x="8787383" y="803148"/>
              <a:ext cx="2910840" cy="485140"/>
            </a:xfrm>
            <a:custGeom>
              <a:avLst/>
              <a:gdLst/>
              <a:ahLst/>
              <a:cxnLst/>
              <a:rect l="l" t="t" r="r" b="b"/>
              <a:pathLst>
                <a:path w="2910840" h="485140">
                  <a:moveTo>
                    <a:pt x="2668524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668524" y="484631"/>
                  </a:lnTo>
                  <a:lnTo>
                    <a:pt x="2910840" y="242315"/>
                  </a:lnTo>
                  <a:lnTo>
                    <a:pt x="2668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87383" y="803148"/>
              <a:ext cx="2910840" cy="485140"/>
            </a:xfrm>
            <a:custGeom>
              <a:avLst/>
              <a:gdLst/>
              <a:ahLst/>
              <a:cxnLst/>
              <a:rect l="l" t="t" r="r" b="b"/>
              <a:pathLst>
                <a:path w="2910840" h="485140">
                  <a:moveTo>
                    <a:pt x="0" y="0"/>
                  </a:moveTo>
                  <a:lnTo>
                    <a:pt x="2668524" y="0"/>
                  </a:lnTo>
                  <a:lnTo>
                    <a:pt x="2910840" y="242315"/>
                  </a:lnTo>
                  <a:lnTo>
                    <a:pt x="2668524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462007" y="863600"/>
            <a:ext cx="1562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RFM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7677" y="3637534"/>
            <a:ext cx="3279140" cy="497840"/>
            <a:chOff x="217677" y="3637534"/>
            <a:chExt cx="3279140" cy="497840"/>
          </a:xfrm>
        </p:grpSpPr>
        <p:sp>
          <p:nvSpPr>
            <p:cNvPr id="21" name="object 21"/>
            <p:cNvSpPr/>
            <p:nvPr/>
          </p:nvSpPr>
          <p:spPr>
            <a:xfrm>
              <a:off x="224027" y="3643884"/>
              <a:ext cx="3266440" cy="485140"/>
            </a:xfrm>
            <a:custGeom>
              <a:avLst/>
              <a:gdLst/>
              <a:ahLst/>
              <a:cxnLst/>
              <a:rect l="l" t="t" r="r" b="b"/>
              <a:pathLst>
                <a:path w="3266440" h="485139">
                  <a:moveTo>
                    <a:pt x="3023616" y="0"/>
                  </a:moveTo>
                  <a:lnTo>
                    <a:pt x="0" y="0"/>
                  </a:lnTo>
                  <a:lnTo>
                    <a:pt x="242315" y="242316"/>
                  </a:lnTo>
                  <a:lnTo>
                    <a:pt x="0" y="484632"/>
                  </a:lnTo>
                  <a:lnTo>
                    <a:pt x="3023616" y="484632"/>
                  </a:lnTo>
                  <a:lnTo>
                    <a:pt x="3265932" y="242316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4027" y="3643884"/>
              <a:ext cx="3266440" cy="485140"/>
            </a:xfrm>
            <a:custGeom>
              <a:avLst/>
              <a:gdLst/>
              <a:ahLst/>
              <a:cxnLst/>
              <a:rect l="l" t="t" r="r" b="b"/>
              <a:pathLst>
                <a:path w="3266440" h="485139">
                  <a:moveTo>
                    <a:pt x="0" y="0"/>
                  </a:moveTo>
                  <a:lnTo>
                    <a:pt x="3023616" y="0"/>
                  </a:lnTo>
                  <a:lnTo>
                    <a:pt x="3265932" y="242316"/>
                  </a:lnTo>
                  <a:lnTo>
                    <a:pt x="3023616" y="484632"/>
                  </a:lnTo>
                  <a:lnTo>
                    <a:pt x="0" y="484632"/>
                  </a:lnTo>
                  <a:lnTo>
                    <a:pt x="242315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98270" y="3704971"/>
            <a:ext cx="13182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MOD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16782" y="3604005"/>
            <a:ext cx="4930775" cy="497840"/>
            <a:chOff x="3716782" y="3604005"/>
            <a:chExt cx="4930775" cy="497840"/>
          </a:xfrm>
        </p:grpSpPr>
        <p:sp>
          <p:nvSpPr>
            <p:cNvPr id="25" name="object 25"/>
            <p:cNvSpPr/>
            <p:nvPr/>
          </p:nvSpPr>
          <p:spPr>
            <a:xfrm>
              <a:off x="3723132" y="3610355"/>
              <a:ext cx="4918075" cy="485140"/>
            </a:xfrm>
            <a:custGeom>
              <a:avLst/>
              <a:gdLst/>
              <a:ahLst/>
              <a:cxnLst/>
              <a:rect l="l" t="t" r="r" b="b"/>
              <a:pathLst>
                <a:path w="4918075" h="485139">
                  <a:moveTo>
                    <a:pt x="4675632" y="0"/>
                  </a:moveTo>
                  <a:lnTo>
                    <a:pt x="0" y="0"/>
                  </a:lnTo>
                  <a:lnTo>
                    <a:pt x="242315" y="242316"/>
                  </a:lnTo>
                  <a:lnTo>
                    <a:pt x="0" y="484632"/>
                  </a:lnTo>
                  <a:lnTo>
                    <a:pt x="4675632" y="484632"/>
                  </a:lnTo>
                  <a:lnTo>
                    <a:pt x="4917947" y="242316"/>
                  </a:lnTo>
                  <a:lnTo>
                    <a:pt x="4675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23132" y="3610355"/>
              <a:ext cx="4918075" cy="485140"/>
            </a:xfrm>
            <a:custGeom>
              <a:avLst/>
              <a:gdLst/>
              <a:ahLst/>
              <a:cxnLst/>
              <a:rect l="l" t="t" r="r" b="b"/>
              <a:pathLst>
                <a:path w="4918075" h="485139">
                  <a:moveTo>
                    <a:pt x="0" y="0"/>
                  </a:moveTo>
                  <a:lnTo>
                    <a:pt x="4675632" y="0"/>
                  </a:lnTo>
                  <a:lnTo>
                    <a:pt x="4917947" y="242316"/>
                  </a:lnTo>
                  <a:lnTo>
                    <a:pt x="4675632" y="484632"/>
                  </a:lnTo>
                  <a:lnTo>
                    <a:pt x="0" y="484632"/>
                  </a:lnTo>
                  <a:lnTo>
                    <a:pt x="242315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97729" y="3671442"/>
            <a:ext cx="29698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20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SEGMENTATION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671306" y="3600958"/>
            <a:ext cx="2923540" cy="497840"/>
            <a:chOff x="8671306" y="3600958"/>
            <a:chExt cx="2923540" cy="497840"/>
          </a:xfrm>
        </p:grpSpPr>
        <p:sp>
          <p:nvSpPr>
            <p:cNvPr id="29" name="object 29"/>
            <p:cNvSpPr/>
            <p:nvPr/>
          </p:nvSpPr>
          <p:spPr>
            <a:xfrm>
              <a:off x="8677656" y="3607308"/>
              <a:ext cx="2910840" cy="485140"/>
            </a:xfrm>
            <a:custGeom>
              <a:avLst/>
              <a:gdLst/>
              <a:ahLst/>
              <a:cxnLst/>
              <a:rect l="l" t="t" r="r" b="b"/>
              <a:pathLst>
                <a:path w="2910840" h="485139">
                  <a:moveTo>
                    <a:pt x="2668524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668524" y="484632"/>
                  </a:lnTo>
                  <a:lnTo>
                    <a:pt x="2910840" y="242316"/>
                  </a:lnTo>
                  <a:lnTo>
                    <a:pt x="2668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77656" y="3607308"/>
              <a:ext cx="2910840" cy="485140"/>
            </a:xfrm>
            <a:custGeom>
              <a:avLst/>
              <a:gdLst/>
              <a:ahLst/>
              <a:cxnLst/>
              <a:rect l="l" t="t" r="r" b="b"/>
              <a:pathLst>
                <a:path w="2910840" h="485139">
                  <a:moveTo>
                    <a:pt x="0" y="0"/>
                  </a:moveTo>
                  <a:lnTo>
                    <a:pt x="2668524" y="0"/>
                  </a:lnTo>
                  <a:lnTo>
                    <a:pt x="2910840" y="242316"/>
                  </a:lnTo>
                  <a:lnTo>
                    <a:pt x="2668524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419590" y="3669284"/>
            <a:ext cx="1428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8889" y="1354073"/>
            <a:ext cx="1911985" cy="96646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560"/>
              </a:spcBef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Online</a:t>
            </a:r>
            <a:r>
              <a:rPr sz="1800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Retail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65"/>
              </a:spcBef>
            </a:pP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Observation:541908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(shape=8x541908)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87295" y="1519554"/>
            <a:ext cx="162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1.	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25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%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53055" y="1309116"/>
            <a:ext cx="2863850" cy="325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solidFill>
                  <a:srgbClr val="FF0000"/>
                </a:solidFill>
                <a:latin typeface="Arial Black"/>
                <a:cs typeface="Arial Black"/>
              </a:rPr>
              <a:t>Checking</a:t>
            </a:r>
            <a:r>
              <a:rPr sz="15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500" spc="-5" dirty="0">
                <a:solidFill>
                  <a:srgbClr val="FF0000"/>
                </a:solidFill>
                <a:latin typeface="Arial Black"/>
                <a:cs typeface="Arial Black"/>
              </a:rPr>
              <a:t>Missing</a:t>
            </a:r>
            <a:r>
              <a:rPr sz="1500" spc="-2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500" spc="-10" dirty="0">
                <a:solidFill>
                  <a:srgbClr val="FF0000"/>
                </a:solidFill>
                <a:latin typeface="Arial Black"/>
                <a:cs typeface="Arial Black"/>
              </a:rPr>
              <a:t>data</a:t>
            </a:r>
            <a:endParaRPr sz="150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6297" y="1793570"/>
            <a:ext cx="21424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(i.e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135080)</a:t>
            </a:r>
            <a:endParaRPr sz="1800">
              <a:latin typeface="Calibri"/>
              <a:cs typeface="Calibri"/>
            </a:endParaRPr>
          </a:p>
          <a:p>
            <a:pPr marL="123189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CustomerID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1454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500" spc="-10" dirty="0">
                <a:solidFill>
                  <a:srgbClr val="FF0000"/>
                </a:solidFill>
                <a:latin typeface="Arial Black"/>
                <a:cs typeface="Arial Black"/>
              </a:rPr>
              <a:t>Checking</a:t>
            </a:r>
            <a:r>
              <a:rPr sz="15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500" spc="-10" dirty="0">
                <a:solidFill>
                  <a:srgbClr val="FF0000"/>
                </a:solidFill>
                <a:latin typeface="Arial Black"/>
                <a:cs typeface="Arial Black"/>
              </a:rPr>
              <a:t>duplicates</a:t>
            </a:r>
            <a:endParaRPr sz="150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25623" y="2616707"/>
            <a:ext cx="2346960" cy="80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 marR="368300">
              <a:lnSpc>
                <a:spcPct val="100000"/>
              </a:lnSpc>
              <a:spcBef>
                <a:spcPts val="295"/>
              </a:spcBef>
            </a:pPr>
            <a:r>
              <a:rPr sz="1500" spc="-5" dirty="0">
                <a:solidFill>
                  <a:srgbClr val="FF0000"/>
                </a:solidFill>
                <a:latin typeface="Roboto"/>
                <a:cs typeface="Roboto"/>
              </a:rPr>
              <a:t>5268</a:t>
            </a:r>
            <a:r>
              <a:rPr sz="1500" spc="-50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0000"/>
                </a:solidFill>
                <a:latin typeface="Roboto"/>
                <a:cs typeface="Roboto"/>
              </a:rPr>
              <a:t>data</a:t>
            </a:r>
            <a:r>
              <a:rPr sz="1500" spc="-35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0000"/>
                </a:solidFill>
                <a:latin typeface="Roboto"/>
                <a:cs typeface="Roboto"/>
              </a:rPr>
              <a:t>points</a:t>
            </a:r>
            <a:r>
              <a:rPr sz="1500" spc="-45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1500" spc="30" dirty="0">
                <a:solidFill>
                  <a:srgbClr val="FF0000"/>
                </a:solidFill>
                <a:latin typeface="Roboto"/>
                <a:cs typeface="Roboto"/>
              </a:rPr>
              <a:t>weíe </a:t>
            </a:r>
            <a:r>
              <a:rPr sz="1500" spc="-355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1500" spc="-20" dirty="0">
                <a:solidFill>
                  <a:srgbClr val="FF0000"/>
                </a:solidFill>
                <a:latin typeface="Roboto"/>
                <a:cs typeface="Roboto"/>
              </a:rPr>
              <a:t>Duplicated</a:t>
            </a:r>
            <a:endParaRPr sz="1500">
              <a:latin typeface="Roboto"/>
              <a:cs typeface="Roboto"/>
            </a:endParaRPr>
          </a:p>
          <a:p>
            <a:pPr marL="91440">
              <a:lnSpc>
                <a:spcPts val="1889"/>
              </a:lnSpc>
            </a:pPr>
            <a:r>
              <a:rPr sz="1600" b="1" spc="-10" dirty="0">
                <a:solidFill>
                  <a:srgbClr val="1F3863"/>
                </a:solidFill>
                <a:latin typeface="Calibri"/>
                <a:cs typeface="Calibri"/>
              </a:rPr>
              <a:t>40160</a:t>
            </a:r>
            <a:r>
              <a:rPr sz="1600" b="1" spc="-5" dirty="0">
                <a:solidFill>
                  <a:srgbClr val="1F3863"/>
                </a:solidFill>
                <a:latin typeface="Calibri"/>
                <a:cs typeface="Calibri"/>
              </a:rPr>
              <a:t>4</a:t>
            </a:r>
            <a:r>
              <a:rPr sz="1600" b="1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600" b="1" spc="4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600" b="1" spc="-40" dirty="0">
                <a:solidFill>
                  <a:srgbClr val="1F3863"/>
                </a:solidFill>
                <a:latin typeface="Calibri"/>
                <a:cs typeface="Calibri"/>
              </a:rPr>
              <a:t>D</a:t>
            </a:r>
            <a:r>
              <a:rPr sz="1600" b="1" spc="-120" dirty="0">
                <a:solidFill>
                  <a:srgbClr val="1F3863"/>
                </a:solidFill>
                <a:latin typeface="Calibri"/>
                <a:cs typeface="Calibri"/>
              </a:rPr>
              <a:t>A</a:t>
            </a:r>
            <a:r>
              <a:rPr sz="1600" b="1" spc="-125" dirty="0">
                <a:solidFill>
                  <a:srgbClr val="1F3863"/>
                </a:solidFill>
                <a:latin typeface="Calibri"/>
                <a:cs typeface="Calibri"/>
              </a:rPr>
              <a:t>T</a:t>
            </a:r>
            <a:r>
              <a:rPr sz="1600" b="1" spc="-5" dirty="0">
                <a:solidFill>
                  <a:srgbClr val="1F3863"/>
                </a:solidFill>
                <a:latin typeface="Calibri"/>
                <a:cs typeface="Calibri"/>
              </a:rPr>
              <a:t>A</a:t>
            </a:r>
            <a:r>
              <a:rPr sz="1600" b="1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F3863"/>
                </a:solidFill>
                <a:latin typeface="Calibri"/>
                <a:cs typeface="Calibri"/>
              </a:rPr>
              <a:t>POIN</a:t>
            </a:r>
            <a:r>
              <a:rPr sz="1600" b="1" spc="-5" dirty="0">
                <a:solidFill>
                  <a:srgbClr val="1F3863"/>
                </a:solidFill>
                <a:latin typeface="Calibri"/>
                <a:cs typeface="Calibri"/>
              </a:rPr>
              <a:t>T</a:t>
            </a:r>
            <a:r>
              <a:rPr sz="1600" b="1" spc="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1F3863"/>
                </a:solidFill>
                <a:latin typeface="Calibri"/>
                <a:cs typeface="Calibri"/>
              </a:rPr>
              <a:t>LEFT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10243" y="1411224"/>
            <a:ext cx="2910840" cy="368935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spc="-25" dirty="0">
                <a:solidFill>
                  <a:srgbClr val="1F3863"/>
                </a:solidFill>
                <a:latin typeface="Calibri"/>
                <a:cs typeface="Calibri"/>
              </a:rPr>
              <a:t>RECENCY: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Must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be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LESS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10243" y="1842516"/>
            <a:ext cx="2910840" cy="37084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spc="-20" dirty="0">
                <a:solidFill>
                  <a:srgbClr val="1F3863"/>
                </a:solidFill>
                <a:latin typeface="Calibri"/>
                <a:cs typeface="Calibri"/>
              </a:rPr>
              <a:t>FREQUENCY: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Must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MORE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10243" y="2305811"/>
            <a:ext cx="2910840" cy="368935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298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35"/>
              </a:spcBef>
            </a:pPr>
            <a:r>
              <a:rPr sz="1800" spc="-40" dirty="0">
                <a:solidFill>
                  <a:srgbClr val="1F3863"/>
                </a:solidFill>
                <a:latin typeface="Calibri"/>
                <a:cs typeface="Calibri"/>
              </a:rPr>
              <a:t>MONETARY: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Must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 be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MORE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10243" y="2724911"/>
            <a:ext cx="2910840" cy="323215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3429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270"/>
              </a:spcBef>
            </a:pPr>
            <a:r>
              <a:rPr sz="1500" b="1" spc="-5" dirty="0">
                <a:solidFill>
                  <a:srgbClr val="1F3863"/>
                </a:solidFill>
                <a:latin typeface="Calibri"/>
                <a:cs typeface="Calibri"/>
              </a:rPr>
              <a:t>Condition:</a:t>
            </a:r>
            <a:r>
              <a:rPr sz="1500" b="1" spc="-10" dirty="0">
                <a:solidFill>
                  <a:srgbClr val="1F3863"/>
                </a:solidFill>
                <a:latin typeface="Calibri"/>
                <a:cs typeface="Calibri"/>
              </a:rPr>
              <a:t> For</a:t>
            </a:r>
            <a:r>
              <a:rPr sz="1500" b="1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1F3863"/>
                </a:solidFill>
                <a:latin typeface="Calibri"/>
                <a:cs typeface="Calibri"/>
              </a:rPr>
              <a:t>Best</a:t>
            </a:r>
            <a:r>
              <a:rPr sz="1500" b="1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1F3863"/>
                </a:solidFill>
                <a:latin typeface="Calibri"/>
                <a:cs typeface="Calibri"/>
              </a:rPr>
              <a:t>Customers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30708" y="4474464"/>
          <a:ext cx="2885440" cy="202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9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Binning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(RFM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SCORE)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Binning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(RFM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combination)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3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K-Means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Hierarchical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73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DBSCAN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Clustering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60294" y="229946"/>
            <a:ext cx="5741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45535" algn="l"/>
              </a:tabLst>
            </a:pPr>
            <a:r>
              <a:rPr dirty="0"/>
              <a:t>BINNING R</a:t>
            </a:r>
            <a:r>
              <a:rPr spc="-15" dirty="0"/>
              <a:t>F</a:t>
            </a:r>
            <a:r>
              <a:rPr dirty="0"/>
              <a:t>M	</a:t>
            </a:r>
            <a:r>
              <a:rPr spc="-5" dirty="0"/>
              <a:t>SCO</a:t>
            </a:r>
            <a:r>
              <a:rPr spc="-15" dirty="0"/>
              <a:t>R</a:t>
            </a:r>
            <a:r>
              <a:rPr spc="-5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9811" y="809244"/>
            <a:ext cx="12125325" cy="5878195"/>
            <a:chOff x="19811" y="809244"/>
            <a:chExt cx="12125325" cy="58781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803" y="4791455"/>
              <a:ext cx="9994392" cy="18958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1" y="809244"/>
              <a:ext cx="12124944" cy="4049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0294" y="229946"/>
            <a:ext cx="5741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45535" algn="l"/>
              </a:tabLst>
            </a:pPr>
            <a:r>
              <a:rPr dirty="0"/>
              <a:t>BINNING R</a:t>
            </a:r>
            <a:r>
              <a:rPr spc="-15" dirty="0"/>
              <a:t>F</a:t>
            </a:r>
            <a:r>
              <a:rPr dirty="0"/>
              <a:t>M	</a:t>
            </a:r>
            <a:r>
              <a:rPr spc="-5" dirty="0"/>
              <a:t>SCO</a:t>
            </a:r>
            <a:r>
              <a:rPr spc="-15" dirty="0"/>
              <a:t>R</a:t>
            </a:r>
            <a:r>
              <a:rPr spc="-5" dirty="0"/>
              <a:t>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65630"/>
            <a:ext cx="6095999" cy="59923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74972" y="1077849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9596" y="3040126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9596" y="5078984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96000" y="896111"/>
            <a:ext cx="6015355" cy="3257550"/>
            <a:chOff x="6096000" y="896111"/>
            <a:chExt cx="6015355" cy="32575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896111"/>
              <a:ext cx="6015228" cy="1828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73952" y="3662172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3662172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55607" y="3662171"/>
            <a:ext cx="3055620" cy="455930"/>
          </a:xfrm>
          <a:prstGeom prst="rect">
            <a:avLst/>
          </a:prstGeom>
          <a:solidFill>
            <a:srgbClr val="BE900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475"/>
              </a:spcBef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9089" y="3722573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55607" y="4369308"/>
            <a:ext cx="3055620" cy="457200"/>
          </a:xfrm>
          <a:prstGeom prst="rect">
            <a:avLst/>
          </a:prstGeom>
          <a:solidFill>
            <a:srgbClr val="92D0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47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67602" y="4343146"/>
            <a:ext cx="2426970" cy="497840"/>
            <a:chOff x="6467602" y="4343146"/>
            <a:chExt cx="2426970" cy="497840"/>
          </a:xfrm>
        </p:grpSpPr>
        <p:sp>
          <p:nvSpPr>
            <p:cNvPr id="16" name="object 16"/>
            <p:cNvSpPr/>
            <p:nvPr/>
          </p:nvSpPr>
          <p:spPr>
            <a:xfrm>
              <a:off x="6473952" y="4349496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3952" y="4349496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89089" y="4410583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55607" y="5050535"/>
            <a:ext cx="3055620" cy="45720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67602" y="5030470"/>
            <a:ext cx="2426970" cy="497840"/>
            <a:chOff x="6467602" y="5030470"/>
            <a:chExt cx="2426970" cy="497840"/>
          </a:xfrm>
        </p:grpSpPr>
        <p:sp>
          <p:nvSpPr>
            <p:cNvPr id="21" name="object 21"/>
            <p:cNvSpPr/>
            <p:nvPr/>
          </p:nvSpPr>
          <p:spPr>
            <a:xfrm>
              <a:off x="6473952" y="503682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73952" y="503682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89089" y="5097907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55607" y="2976372"/>
            <a:ext cx="3055620" cy="45720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67602" y="2956305"/>
            <a:ext cx="2426970" cy="497840"/>
            <a:chOff x="6467602" y="2956305"/>
            <a:chExt cx="2426970" cy="497840"/>
          </a:xfrm>
        </p:grpSpPr>
        <p:sp>
          <p:nvSpPr>
            <p:cNvPr id="26" name="object 26"/>
            <p:cNvSpPr/>
            <p:nvPr/>
          </p:nvSpPr>
          <p:spPr>
            <a:xfrm>
              <a:off x="6473952" y="296265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73952" y="296265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89089" y="3023057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24046" y="229946"/>
            <a:ext cx="38722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QUANTILE</a:t>
            </a:r>
            <a:r>
              <a:rPr spc="-95" dirty="0"/>
              <a:t> </a:t>
            </a:r>
            <a:r>
              <a:rPr dirty="0"/>
              <a:t>CUT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144" y="790955"/>
            <a:ext cx="12126595" cy="5953125"/>
            <a:chOff x="9144" y="790955"/>
            <a:chExt cx="12126595" cy="59531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" y="790955"/>
              <a:ext cx="12126467" cy="404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304" y="4838698"/>
              <a:ext cx="10326624" cy="1904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4046" y="229946"/>
            <a:ext cx="38722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QUANTILE</a:t>
            </a:r>
            <a:r>
              <a:rPr spc="-95" dirty="0"/>
              <a:t> </a:t>
            </a:r>
            <a:r>
              <a:rPr dirty="0"/>
              <a:t>CUT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03146"/>
            <a:ext cx="6095999" cy="60548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74972" y="1077849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9596" y="3040126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9596" y="5078984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29528" y="865632"/>
            <a:ext cx="5981700" cy="3288029"/>
            <a:chOff x="6129528" y="865632"/>
            <a:chExt cx="5981700" cy="328802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528" y="865632"/>
              <a:ext cx="5981700" cy="18394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73952" y="3662172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3662172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55607" y="3662171"/>
            <a:ext cx="3055620" cy="455930"/>
          </a:xfrm>
          <a:prstGeom prst="rect">
            <a:avLst/>
          </a:prstGeom>
          <a:solidFill>
            <a:srgbClr val="FF000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47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LOYAL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9089" y="3722573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55607" y="4369308"/>
            <a:ext cx="3055620" cy="457200"/>
          </a:xfrm>
          <a:prstGeom prst="rect">
            <a:avLst/>
          </a:prstGeom>
          <a:solidFill>
            <a:srgbClr val="92D0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47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67602" y="4343146"/>
            <a:ext cx="2426970" cy="497840"/>
            <a:chOff x="6467602" y="4343146"/>
            <a:chExt cx="2426970" cy="497840"/>
          </a:xfrm>
        </p:grpSpPr>
        <p:sp>
          <p:nvSpPr>
            <p:cNvPr id="16" name="object 16"/>
            <p:cNvSpPr/>
            <p:nvPr/>
          </p:nvSpPr>
          <p:spPr>
            <a:xfrm>
              <a:off x="6473952" y="4349496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3952" y="4349496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89089" y="4410583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55607" y="5050535"/>
            <a:ext cx="3055620" cy="45720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67602" y="5030470"/>
            <a:ext cx="2426970" cy="497840"/>
            <a:chOff x="6467602" y="5030470"/>
            <a:chExt cx="2426970" cy="497840"/>
          </a:xfrm>
        </p:grpSpPr>
        <p:sp>
          <p:nvSpPr>
            <p:cNvPr id="21" name="object 21"/>
            <p:cNvSpPr/>
            <p:nvPr/>
          </p:nvSpPr>
          <p:spPr>
            <a:xfrm>
              <a:off x="6473952" y="503682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73952" y="503682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89089" y="5097907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55607" y="2976372"/>
            <a:ext cx="3055620" cy="45720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67602" y="2956305"/>
            <a:ext cx="2426970" cy="497840"/>
            <a:chOff x="6467602" y="2956305"/>
            <a:chExt cx="2426970" cy="497840"/>
          </a:xfrm>
        </p:grpSpPr>
        <p:sp>
          <p:nvSpPr>
            <p:cNvPr id="26" name="object 26"/>
            <p:cNvSpPr/>
            <p:nvPr/>
          </p:nvSpPr>
          <p:spPr>
            <a:xfrm>
              <a:off x="6473952" y="296265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73952" y="296265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89089" y="3023057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" y="591312"/>
            <a:ext cx="11623548" cy="31943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708" y="103123"/>
            <a:ext cx="53714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K-MEANS</a:t>
            </a:r>
            <a:r>
              <a:rPr sz="3300" spc="-55" dirty="0"/>
              <a:t> </a:t>
            </a:r>
            <a:r>
              <a:rPr sz="3300" spc="-15" dirty="0"/>
              <a:t>CLUSTERING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45719" y="4736591"/>
            <a:ext cx="12087225" cy="63246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340995">
              <a:lnSpc>
                <a:spcPts val="1939"/>
              </a:lnSpc>
              <a:spcBef>
                <a:spcPts val="4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 If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Silhouette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criteria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selecting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optimal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n_clusters=2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chosen.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67" y="5529071"/>
            <a:ext cx="12094845" cy="58674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 marR="168910">
              <a:lnSpc>
                <a:spcPts val="1939"/>
              </a:lnSpc>
              <a:spcBef>
                <a:spcPts val="2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3. If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graphs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decide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optimal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appears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choice,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decent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Silhouette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near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elbow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elbow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19" y="3945635"/>
            <a:ext cx="12087225" cy="63119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1440" marR="133985">
              <a:lnSpc>
                <a:spcPts val="1939"/>
              </a:lnSpc>
              <a:spcBef>
                <a:spcPts val="45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Elbow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curve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appears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elbow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considered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clusters.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n_clusters=4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considered.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51" y="6222"/>
            <a:ext cx="999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IMPORTING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INSPECTING</a:t>
            </a:r>
            <a:r>
              <a:rPr spc="-15" dirty="0"/>
              <a:t> </a:t>
            </a:r>
            <a:r>
              <a:rPr spc="-95" dirty="0"/>
              <a:t>DATASET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806942" y="3291585"/>
            <a:ext cx="2921000" cy="927100"/>
            <a:chOff x="8806942" y="3291585"/>
            <a:chExt cx="2921000" cy="927100"/>
          </a:xfrm>
        </p:grpSpPr>
        <p:sp>
          <p:nvSpPr>
            <p:cNvPr id="5" name="object 5"/>
            <p:cNvSpPr/>
            <p:nvPr/>
          </p:nvSpPr>
          <p:spPr>
            <a:xfrm>
              <a:off x="8813292" y="3297935"/>
              <a:ext cx="2908300" cy="914400"/>
            </a:xfrm>
            <a:custGeom>
              <a:avLst/>
              <a:gdLst/>
              <a:ahLst/>
              <a:cxnLst/>
              <a:rect l="l" t="t" r="r" b="b"/>
              <a:pathLst>
                <a:path w="2908300" h="914400">
                  <a:moveTo>
                    <a:pt x="2907791" y="0"/>
                  </a:moveTo>
                  <a:lnTo>
                    <a:pt x="405510" y="0"/>
                  </a:lnTo>
                  <a:lnTo>
                    <a:pt x="405510" y="342900"/>
                  </a:lnTo>
                  <a:lnTo>
                    <a:pt x="228600" y="342900"/>
                  </a:lnTo>
                  <a:lnTo>
                    <a:pt x="228600" y="228600"/>
                  </a:lnTo>
                  <a:lnTo>
                    <a:pt x="0" y="457200"/>
                  </a:lnTo>
                  <a:lnTo>
                    <a:pt x="228600" y="685800"/>
                  </a:lnTo>
                  <a:lnTo>
                    <a:pt x="228600" y="571500"/>
                  </a:lnTo>
                  <a:lnTo>
                    <a:pt x="405510" y="571500"/>
                  </a:lnTo>
                  <a:lnTo>
                    <a:pt x="405510" y="914400"/>
                  </a:lnTo>
                  <a:lnTo>
                    <a:pt x="2907791" y="914400"/>
                  </a:lnTo>
                  <a:lnTo>
                    <a:pt x="29077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3292" y="3297935"/>
              <a:ext cx="2908300" cy="914400"/>
            </a:xfrm>
            <a:custGeom>
              <a:avLst/>
              <a:gdLst/>
              <a:ahLst/>
              <a:cxnLst/>
              <a:rect l="l" t="t" r="r" b="b"/>
              <a:pathLst>
                <a:path w="2908300" h="914400">
                  <a:moveTo>
                    <a:pt x="0" y="457200"/>
                  </a:moveTo>
                  <a:lnTo>
                    <a:pt x="228600" y="228600"/>
                  </a:lnTo>
                  <a:lnTo>
                    <a:pt x="228600" y="342900"/>
                  </a:lnTo>
                  <a:lnTo>
                    <a:pt x="405510" y="342900"/>
                  </a:lnTo>
                  <a:lnTo>
                    <a:pt x="405510" y="0"/>
                  </a:lnTo>
                  <a:lnTo>
                    <a:pt x="2907791" y="0"/>
                  </a:lnTo>
                  <a:lnTo>
                    <a:pt x="2907791" y="914400"/>
                  </a:lnTo>
                  <a:lnTo>
                    <a:pt x="405510" y="914400"/>
                  </a:lnTo>
                  <a:lnTo>
                    <a:pt x="405510" y="571500"/>
                  </a:lnTo>
                  <a:lnTo>
                    <a:pt x="228600" y="571500"/>
                  </a:lnTo>
                  <a:lnTo>
                    <a:pt x="228600" y="685800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66884" y="3421126"/>
            <a:ext cx="2207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dropped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2288224"/>
            <a:ext cx="8672195" cy="30353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600" spc="-20" dirty="0">
                <a:solidFill>
                  <a:srgbClr val="2E5395"/>
                </a:solidFill>
                <a:latin typeface="Arial Black"/>
                <a:cs typeface="Arial Black"/>
              </a:rPr>
              <a:t>Data</a:t>
            </a:r>
            <a:r>
              <a:rPr sz="3600" spc="-50" dirty="0">
                <a:solidFill>
                  <a:srgbClr val="2E5395"/>
                </a:solidFill>
                <a:latin typeface="Arial Black"/>
                <a:cs typeface="Arial Black"/>
              </a:rPr>
              <a:t> </a:t>
            </a:r>
            <a:r>
              <a:rPr sz="3600" dirty="0">
                <a:solidFill>
                  <a:srgbClr val="2E5395"/>
                </a:solidFill>
                <a:latin typeface="Arial Black"/>
                <a:cs typeface="Arial Black"/>
              </a:rPr>
              <a:t>Cleaning</a:t>
            </a:r>
            <a:endParaRPr sz="3600">
              <a:latin typeface="Arial Black"/>
              <a:cs typeface="Arial Black"/>
            </a:endParaRPr>
          </a:p>
          <a:p>
            <a:pPr marL="52069">
              <a:lnSpc>
                <a:spcPts val="2495"/>
              </a:lnSpc>
              <a:spcBef>
                <a:spcPts val="445"/>
              </a:spcBef>
            </a:pPr>
            <a:r>
              <a:rPr sz="2500" spc="-10" dirty="0">
                <a:solidFill>
                  <a:srgbClr val="FF0000"/>
                </a:solidFill>
                <a:latin typeface="Arial Black"/>
                <a:cs typeface="Arial Black"/>
              </a:rPr>
              <a:t>Checking</a:t>
            </a:r>
            <a:r>
              <a:rPr sz="25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Arial Black"/>
                <a:cs typeface="Arial Black"/>
              </a:rPr>
              <a:t>Missing</a:t>
            </a:r>
            <a:r>
              <a:rPr sz="25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500" spc="-15" dirty="0">
                <a:solidFill>
                  <a:srgbClr val="FF0000"/>
                </a:solidFill>
                <a:latin typeface="Arial Black"/>
                <a:cs typeface="Arial Black"/>
              </a:rPr>
              <a:t>data</a:t>
            </a:r>
            <a:endParaRPr sz="2500">
              <a:latin typeface="Arial Black"/>
              <a:cs typeface="Arial Black"/>
            </a:endParaRPr>
          </a:p>
          <a:p>
            <a:pPr marL="350520" indent="-299085">
              <a:lnSpc>
                <a:spcPts val="2375"/>
              </a:lnSpc>
              <a:buAutoNum type="arabicPeriod"/>
              <a:tabLst>
                <a:tab pos="351155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25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%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items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(i.e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135080)purchased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not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assigned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to Customers</a:t>
            </a:r>
            <a:endParaRPr sz="2400">
              <a:latin typeface="Calibri"/>
              <a:cs typeface="Calibri"/>
            </a:endParaRPr>
          </a:p>
          <a:p>
            <a:pPr marL="350520" indent="-299085">
              <a:lnSpc>
                <a:spcPct val="100000"/>
              </a:lnSpc>
              <a:buAutoNum type="arabicPeriod"/>
              <a:tabLst>
                <a:tab pos="351155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CustomerID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24.93</a:t>
            </a:r>
            <a:endParaRPr sz="2400">
              <a:latin typeface="Calibri"/>
              <a:cs typeface="Calibri"/>
            </a:endParaRPr>
          </a:p>
          <a:p>
            <a:pPr marL="350520" indent="-299085">
              <a:lnSpc>
                <a:spcPct val="100000"/>
              </a:lnSpc>
              <a:buAutoNum type="arabicPeriod"/>
              <a:tabLst>
                <a:tab pos="351155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r>
              <a:rPr sz="2400" spc="3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(0.27%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Missing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Values)</a:t>
            </a:r>
            <a:endParaRPr sz="24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  <a:spcBef>
                <a:spcPts val="855"/>
              </a:spcBef>
            </a:pPr>
            <a:r>
              <a:rPr sz="2500" spc="-10" dirty="0">
                <a:solidFill>
                  <a:srgbClr val="FF0000"/>
                </a:solidFill>
                <a:latin typeface="Arial Black"/>
                <a:cs typeface="Arial Black"/>
              </a:rPr>
              <a:t>Checking</a:t>
            </a:r>
            <a:r>
              <a:rPr sz="25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Arial Black"/>
                <a:cs typeface="Arial Black"/>
              </a:rPr>
              <a:t>duplicates</a:t>
            </a:r>
            <a:endParaRPr sz="2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spc="-5" dirty="0">
                <a:solidFill>
                  <a:srgbClr val="FF0000"/>
                </a:solidFill>
                <a:latin typeface="Roboto"/>
                <a:cs typeface="Roboto"/>
              </a:rPr>
              <a:t>5268</a:t>
            </a:r>
            <a:r>
              <a:rPr sz="2400" spc="10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Roboto"/>
                <a:cs typeface="Roboto"/>
              </a:rPr>
              <a:t>data</a:t>
            </a:r>
            <a:r>
              <a:rPr sz="2400" spc="-10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Roboto"/>
                <a:cs typeface="Roboto"/>
              </a:rPr>
              <a:t>points</a:t>
            </a:r>
            <a:r>
              <a:rPr sz="2400" spc="10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2400" spc="50" dirty="0">
                <a:solidFill>
                  <a:srgbClr val="FF0000"/>
                </a:solidFill>
                <a:latin typeface="Roboto"/>
                <a:cs typeface="Roboto"/>
              </a:rPr>
              <a:t>weíe</a:t>
            </a:r>
            <a:r>
              <a:rPr sz="2400" spc="-5" dirty="0">
                <a:solidFill>
                  <a:srgbClr val="FF0000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Roboto"/>
                <a:cs typeface="Roboto"/>
              </a:rPr>
              <a:t>duplicated</a:t>
            </a:r>
            <a:endParaRPr sz="240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35753" y="4698238"/>
            <a:ext cx="6980555" cy="927100"/>
            <a:chOff x="4635753" y="4698238"/>
            <a:chExt cx="6980555" cy="927100"/>
          </a:xfrm>
        </p:grpSpPr>
        <p:sp>
          <p:nvSpPr>
            <p:cNvPr id="10" name="object 10"/>
            <p:cNvSpPr/>
            <p:nvPr/>
          </p:nvSpPr>
          <p:spPr>
            <a:xfrm>
              <a:off x="4642103" y="4704588"/>
              <a:ext cx="6967855" cy="914400"/>
            </a:xfrm>
            <a:custGeom>
              <a:avLst/>
              <a:gdLst/>
              <a:ahLst/>
              <a:cxnLst/>
              <a:rect l="l" t="t" r="r" b="b"/>
              <a:pathLst>
                <a:path w="6967855" h="914400">
                  <a:moveTo>
                    <a:pt x="6967728" y="0"/>
                  </a:moveTo>
                  <a:lnTo>
                    <a:pt x="4247642" y="0"/>
                  </a:lnTo>
                  <a:lnTo>
                    <a:pt x="4247642" y="371094"/>
                  </a:lnTo>
                  <a:lnTo>
                    <a:pt x="228600" y="371094"/>
                  </a:lnTo>
                  <a:lnTo>
                    <a:pt x="228600" y="186436"/>
                  </a:lnTo>
                  <a:lnTo>
                    <a:pt x="0" y="457200"/>
                  </a:lnTo>
                  <a:lnTo>
                    <a:pt x="228600" y="727964"/>
                  </a:lnTo>
                  <a:lnTo>
                    <a:pt x="228600" y="543306"/>
                  </a:lnTo>
                  <a:lnTo>
                    <a:pt x="4247642" y="543306"/>
                  </a:lnTo>
                  <a:lnTo>
                    <a:pt x="4247642" y="914400"/>
                  </a:lnTo>
                  <a:lnTo>
                    <a:pt x="6967728" y="914400"/>
                  </a:lnTo>
                  <a:lnTo>
                    <a:pt x="69677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2103" y="4704588"/>
              <a:ext cx="6967855" cy="914400"/>
            </a:xfrm>
            <a:custGeom>
              <a:avLst/>
              <a:gdLst/>
              <a:ahLst/>
              <a:cxnLst/>
              <a:rect l="l" t="t" r="r" b="b"/>
              <a:pathLst>
                <a:path w="6967855" h="914400">
                  <a:moveTo>
                    <a:pt x="0" y="457200"/>
                  </a:moveTo>
                  <a:lnTo>
                    <a:pt x="228600" y="186436"/>
                  </a:lnTo>
                  <a:lnTo>
                    <a:pt x="228600" y="371094"/>
                  </a:lnTo>
                  <a:lnTo>
                    <a:pt x="4247642" y="371094"/>
                  </a:lnTo>
                  <a:lnTo>
                    <a:pt x="4247642" y="0"/>
                  </a:lnTo>
                  <a:lnTo>
                    <a:pt x="6967728" y="0"/>
                  </a:lnTo>
                  <a:lnTo>
                    <a:pt x="6967728" y="914400"/>
                  </a:lnTo>
                  <a:lnTo>
                    <a:pt x="4247642" y="914400"/>
                  </a:lnTo>
                  <a:lnTo>
                    <a:pt x="4247642" y="543306"/>
                  </a:lnTo>
                  <a:lnTo>
                    <a:pt x="228600" y="543306"/>
                  </a:lnTo>
                  <a:lnTo>
                    <a:pt x="228600" y="727964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98228" y="4828794"/>
            <a:ext cx="110426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Dropped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duplicates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685" y="5583732"/>
            <a:ext cx="6581140" cy="106172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500" spc="-40" dirty="0">
                <a:solidFill>
                  <a:srgbClr val="2E5395"/>
                </a:solidFill>
                <a:latin typeface="Arial Black"/>
                <a:cs typeface="Arial Black"/>
              </a:rPr>
              <a:t>Total</a:t>
            </a:r>
            <a:r>
              <a:rPr sz="2500" spc="-15" dirty="0">
                <a:solidFill>
                  <a:srgbClr val="2E5395"/>
                </a:solidFill>
                <a:latin typeface="Arial Black"/>
                <a:cs typeface="Arial Black"/>
              </a:rPr>
              <a:t> data </a:t>
            </a:r>
            <a:r>
              <a:rPr sz="2500" spc="-5" dirty="0">
                <a:solidFill>
                  <a:srgbClr val="2E5395"/>
                </a:solidFill>
                <a:latin typeface="Arial Black"/>
                <a:cs typeface="Arial Black"/>
              </a:rPr>
              <a:t>points left</a:t>
            </a:r>
            <a:endParaRPr sz="2500">
              <a:latin typeface="Arial Black"/>
              <a:cs typeface="Arial Black"/>
            </a:endParaRPr>
          </a:p>
          <a:p>
            <a:pPr marL="75565">
              <a:lnSpc>
                <a:spcPct val="100000"/>
              </a:lnSpc>
              <a:spcBef>
                <a:spcPts val="1080"/>
              </a:spcBef>
            </a:pP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No</a:t>
            </a:r>
            <a:r>
              <a:rPr sz="25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of</a:t>
            </a:r>
            <a:r>
              <a:rPr sz="2500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Observation</a:t>
            </a:r>
            <a:r>
              <a:rPr sz="25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left</a:t>
            </a: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 :401604</a:t>
            </a:r>
            <a:r>
              <a:rPr sz="25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(shape=8x</a:t>
            </a:r>
            <a:r>
              <a:rPr sz="25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401604)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608863"/>
            <a:ext cx="10067290" cy="14243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775"/>
              </a:spcBef>
            </a:pPr>
            <a:r>
              <a:rPr sz="2500" spc="-20" dirty="0">
                <a:solidFill>
                  <a:srgbClr val="1F3863"/>
                </a:solidFill>
                <a:latin typeface="Calibri"/>
                <a:cs typeface="Calibri"/>
              </a:rPr>
              <a:t>Data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set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Name:-</a:t>
            </a:r>
            <a:r>
              <a:rPr sz="25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Online</a:t>
            </a:r>
            <a:r>
              <a:rPr sz="25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1F3863"/>
                </a:solidFill>
                <a:latin typeface="Calibri"/>
                <a:cs typeface="Calibri"/>
              </a:rPr>
              <a:t>Retail</a:t>
            </a:r>
            <a:endParaRPr sz="25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670"/>
              </a:spcBef>
            </a:pP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No</a:t>
            </a:r>
            <a:r>
              <a:rPr sz="25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of</a:t>
            </a:r>
            <a:r>
              <a:rPr sz="2500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Observation:541908</a:t>
            </a:r>
            <a:r>
              <a:rPr sz="2500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F3863"/>
                </a:solidFill>
                <a:latin typeface="Calibri"/>
                <a:cs typeface="Calibri"/>
              </a:rPr>
              <a:t>(shape=8x541908)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dtypes:</a:t>
            </a:r>
            <a:r>
              <a:rPr sz="2500" b="1" spc="-1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1F4E79"/>
                </a:solidFill>
                <a:latin typeface="Calibri"/>
                <a:cs typeface="Calibri"/>
              </a:rPr>
              <a:t>datetime=(1),</a:t>
            </a:r>
            <a:r>
              <a:rPr sz="2500" b="1" spc="2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float64=(2),</a:t>
            </a:r>
            <a:r>
              <a:rPr sz="2500" b="1" spc="1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int64=(1),</a:t>
            </a:r>
            <a:r>
              <a:rPr sz="2500" b="1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object=(4)</a:t>
            </a:r>
            <a:r>
              <a:rPr sz="2500" b="1" spc="2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1+2+1+4</a:t>
            </a:r>
            <a:r>
              <a:rPr sz="2500" b="1" spc="1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=</a:t>
            </a:r>
            <a:r>
              <a:rPr sz="2500" b="1" spc="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8</a:t>
            </a:r>
            <a:r>
              <a:rPr sz="2500" b="1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1F4E79"/>
                </a:solidFill>
                <a:latin typeface="Calibri"/>
                <a:cs typeface="Calibri"/>
              </a:rPr>
              <a:t>columns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3794" y="229946"/>
            <a:ext cx="5501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8570" algn="l"/>
              </a:tabLst>
            </a:pPr>
            <a:r>
              <a:rPr dirty="0"/>
              <a:t>K-MEANS	|</a:t>
            </a:r>
            <a:r>
              <a:rPr spc="-85" dirty="0"/>
              <a:t> </a:t>
            </a:r>
            <a:r>
              <a:rPr spc="-15" dirty="0"/>
              <a:t>2CLUSTER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28" y="804672"/>
            <a:ext cx="12124944" cy="4047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372" y="5119115"/>
            <a:ext cx="10811256" cy="11719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3794" y="229946"/>
            <a:ext cx="5501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8570" algn="l"/>
              </a:tabLst>
            </a:pPr>
            <a:r>
              <a:rPr dirty="0"/>
              <a:t>K-MEANS	|</a:t>
            </a:r>
            <a:r>
              <a:rPr spc="-85" dirty="0"/>
              <a:t> </a:t>
            </a:r>
            <a:r>
              <a:rPr spc="-15" dirty="0"/>
              <a:t>2CLUSTER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65630"/>
            <a:ext cx="6095999" cy="59832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74972" y="1077849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9596" y="3040126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9596" y="5078984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09715" y="912875"/>
            <a:ext cx="6002020" cy="2493645"/>
            <a:chOff x="6109715" y="912875"/>
            <a:chExt cx="6002020" cy="24936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9715" y="912875"/>
              <a:ext cx="6001512" cy="11064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73951" y="2915411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1" y="2915411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89089" y="2976499"/>
            <a:ext cx="984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55607" y="2229611"/>
            <a:ext cx="3055620" cy="45720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55607" y="2923032"/>
            <a:ext cx="3055620" cy="45720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7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67602" y="2209545"/>
            <a:ext cx="2426970" cy="497840"/>
            <a:chOff x="6467602" y="2209545"/>
            <a:chExt cx="2426970" cy="497840"/>
          </a:xfrm>
        </p:grpSpPr>
        <p:sp>
          <p:nvSpPr>
            <p:cNvPr id="16" name="object 16"/>
            <p:cNvSpPr/>
            <p:nvPr/>
          </p:nvSpPr>
          <p:spPr>
            <a:xfrm>
              <a:off x="6473952" y="221589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3952" y="221589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89089" y="2276982"/>
            <a:ext cx="984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3794" y="229946"/>
            <a:ext cx="5501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8570" algn="l"/>
              </a:tabLst>
            </a:pPr>
            <a:r>
              <a:rPr dirty="0"/>
              <a:t>K-MEANS	|</a:t>
            </a:r>
            <a:r>
              <a:rPr spc="-85" dirty="0"/>
              <a:t> </a:t>
            </a:r>
            <a:r>
              <a:rPr spc="-15" dirty="0"/>
              <a:t>5CLUSTER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7056" y="771144"/>
            <a:ext cx="12125325" cy="5916295"/>
            <a:chOff x="67056" y="771144"/>
            <a:chExt cx="12125325" cy="59162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771144"/>
              <a:ext cx="12124944" cy="36362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043" y="4437888"/>
              <a:ext cx="11024616" cy="2249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3918"/>
            <a:ext cx="6095999" cy="59740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3794" y="229946"/>
            <a:ext cx="5501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8570" algn="l"/>
              </a:tabLst>
            </a:pPr>
            <a:r>
              <a:rPr dirty="0"/>
              <a:t>K-MEANS	|</a:t>
            </a:r>
            <a:r>
              <a:rPr spc="-85" dirty="0"/>
              <a:t> </a:t>
            </a:r>
            <a:r>
              <a:rPr spc="-15" dirty="0"/>
              <a:t>5CLUSTER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20210" y="1140332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5088" y="3102610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5088" y="5141467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6359" y="4634484"/>
            <a:ext cx="3055620" cy="457200"/>
          </a:xfrm>
          <a:prstGeom prst="rect">
            <a:avLst/>
          </a:prstGeom>
          <a:solidFill>
            <a:srgbClr val="92D050"/>
          </a:solidFill>
          <a:ln w="12700">
            <a:solidFill>
              <a:srgbClr val="2E528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480"/>
              </a:spcBef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86829" y="3931665"/>
            <a:ext cx="2426970" cy="497840"/>
            <a:chOff x="6386829" y="3931665"/>
            <a:chExt cx="2426970" cy="497840"/>
          </a:xfrm>
        </p:grpSpPr>
        <p:sp>
          <p:nvSpPr>
            <p:cNvPr id="10" name="object 10"/>
            <p:cNvSpPr/>
            <p:nvPr/>
          </p:nvSpPr>
          <p:spPr>
            <a:xfrm>
              <a:off x="6393179" y="393801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3179" y="393801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08697" y="3999991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86829" y="4618990"/>
            <a:ext cx="2426970" cy="497840"/>
            <a:chOff x="6386829" y="4618990"/>
            <a:chExt cx="2426970" cy="497840"/>
          </a:xfrm>
        </p:grpSpPr>
        <p:sp>
          <p:nvSpPr>
            <p:cNvPr id="14" name="object 14"/>
            <p:cNvSpPr/>
            <p:nvPr/>
          </p:nvSpPr>
          <p:spPr>
            <a:xfrm>
              <a:off x="6393179" y="462534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3179" y="462534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08697" y="4687315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76359" y="3953255"/>
            <a:ext cx="3055620" cy="45593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47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86829" y="5306314"/>
            <a:ext cx="2426970" cy="497840"/>
            <a:chOff x="6386829" y="5306314"/>
            <a:chExt cx="2426970" cy="497840"/>
          </a:xfrm>
        </p:grpSpPr>
        <p:sp>
          <p:nvSpPr>
            <p:cNvPr id="19" name="object 19"/>
            <p:cNvSpPr/>
            <p:nvPr/>
          </p:nvSpPr>
          <p:spPr>
            <a:xfrm>
              <a:off x="6393179" y="531266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3179" y="531266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08697" y="5374640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76359" y="3253740"/>
            <a:ext cx="3055620" cy="455930"/>
          </a:xfrm>
          <a:prstGeom prst="rect">
            <a:avLst/>
          </a:prstGeom>
          <a:solidFill>
            <a:srgbClr val="FF000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LOYAL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86829" y="3232150"/>
            <a:ext cx="2426970" cy="497840"/>
            <a:chOff x="6386829" y="3232150"/>
            <a:chExt cx="2426970" cy="497840"/>
          </a:xfrm>
        </p:grpSpPr>
        <p:sp>
          <p:nvSpPr>
            <p:cNvPr id="24" name="object 24"/>
            <p:cNvSpPr/>
            <p:nvPr/>
          </p:nvSpPr>
          <p:spPr>
            <a:xfrm>
              <a:off x="6393179" y="323850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93179" y="323850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08697" y="3299917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76359" y="6022847"/>
            <a:ext cx="3055620" cy="455930"/>
          </a:xfrm>
          <a:prstGeom prst="rect">
            <a:avLst/>
          </a:prstGeom>
          <a:solidFill>
            <a:srgbClr val="BE9000"/>
          </a:solidFill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RECENTLY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VISITED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885"/>
              </a:lnSpc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86829" y="6001258"/>
            <a:ext cx="2426970" cy="497840"/>
            <a:chOff x="6386829" y="6001258"/>
            <a:chExt cx="2426970" cy="497840"/>
          </a:xfrm>
        </p:grpSpPr>
        <p:sp>
          <p:nvSpPr>
            <p:cNvPr id="29" name="object 29"/>
            <p:cNvSpPr/>
            <p:nvPr/>
          </p:nvSpPr>
          <p:spPr>
            <a:xfrm>
              <a:off x="6393179" y="6007608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93179" y="6007608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08697" y="6069888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76359" y="5327903"/>
            <a:ext cx="3055620" cy="45720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586105">
              <a:lnSpc>
                <a:spcPct val="100000"/>
              </a:lnSpc>
              <a:spcBef>
                <a:spcPts val="484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826008"/>
            <a:ext cx="6096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3794" y="229946"/>
            <a:ext cx="5501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8570" algn="l"/>
              </a:tabLst>
            </a:pPr>
            <a:r>
              <a:rPr dirty="0"/>
              <a:t>K-MEANS	|</a:t>
            </a:r>
            <a:r>
              <a:rPr spc="-85" dirty="0"/>
              <a:t> </a:t>
            </a:r>
            <a:r>
              <a:rPr spc="-15" dirty="0"/>
              <a:t>4CLUSTER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838200"/>
            <a:ext cx="12125325" cy="5849620"/>
            <a:chOff x="0" y="838200"/>
            <a:chExt cx="12125325" cy="58496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" y="4776215"/>
              <a:ext cx="10728960" cy="1911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38200"/>
              <a:ext cx="12124943" cy="3902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4106"/>
            <a:ext cx="6095999" cy="59938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3794" y="229946"/>
            <a:ext cx="5501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8570" algn="l"/>
              </a:tabLst>
            </a:pPr>
            <a:r>
              <a:rPr dirty="0"/>
              <a:t>K-MEANS	|</a:t>
            </a:r>
            <a:r>
              <a:rPr spc="-85" dirty="0"/>
              <a:t> </a:t>
            </a:r>
            <a:r>
              <a:rPr spc="-15" dirty="0"/>
              <a:t>4CLUSTER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30522" y="1105026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0" y="3066999"/>
            <a:ext cx="17945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0" y="5105857"/>
            <a:ext cx="16243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5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spc="5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spc="5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2080" y="5021579"/>
            <a:ext cx="3055620" cy="45720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34073" y="3626865"/>
            <a:ext cx="2426970" cy="497840"/>
            <a:chOff x="6434073" y="3626865"/>
            <a:chExt cx="2426970" cy="497840"/>
          </a:xfrm>
        </p:grpSpPr>
        <p:sp>
          <p:nvSpPr>
            <p:cNvPr id="10" name="object 10"/>
            <p:cNvSpPr/>
            <p:nvPr/>
          </p:nvSpPr>
          <p:spPr>
            <a:xfrm>
              <a:off x="6440423" y="363321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40423" y="363321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55306" y="3694302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34073" y="4314190"/>
            <a:ext cx="2426970" cy="497840"/>
            <a:chOff x="6434073" y="4314190"/>
            <a:chExt cx="2426970" cy="497840"/>
          </a:xfrm>
        </p:grpSpPr>
        <p:sp>
          <p:nvSpPr>
            <p:cNvPr id="14" name="object 14"/>
            <p:cNvSpPr/>
            <p:nvPr/>
          </p:nvSpPr>
          <p:spPr>
            <a:xfrm>
              <a:off x="6440423" y="432054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40423" y="432054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55306" y="4381627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22080" y="3646932"/>
            <a:ext cx="3055620" cy="45720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86740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34073" y="5001514"/>
            <a:ext cx="2426970" cy="497840"/>
            <a:chOff x="6434073" y="5001514"/>
            <a:chExt cx="2426970" cy="497840"/>
          </a:xfrm>
        </p:grpSpPr>
        <p:sp>
          <p:nvSpPr>
            <p:cNvPr id="19" name="object 19"/>
            <p:cNvSpPr/>
            <p:nvPr/>
          </p:nvSpPr>
          <p:spPr>
            <a:xfrm>
              <a:off x="6440423" y="500786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0423" y="500786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55306" y="5068646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2080" y="4329684"/>
            <a:ext cx="3055620" cy="457200"/>
          </a:xfrm>
          <a:prstGeom prst="rect">
            <a:avLst/>
          </a:prstGeom>
          <a:solidFill>
            <a:srgbClr val="FF0000"/>
          </a:solidFill>
          <a:ln w="12700">
            <a:solidFill>
              <a:srgbClr val="2E528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LOYAL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34073" y="2927350"/>
            <a:ext cx="2426970" cy="497840"/>
            <a:chOff x="6434073" y="2927350"/>
            <a:chExt cx="2426970" cy="497840"/>
          </a:xfrm>
        </p:grpSpPr>
        <p:sp>
          <p:nvSpPr>
            <p:cNvPr id="24" name="object 24"/>
            <p:cNvSpPr/>
            <p:nvPr/>
          </p:nvSpPr>
          <p:spPr>
            <a:xfrm>
              <a:off x="6440423" y="293370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0423" y="2933700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55306" y="2994787"/>
            <a:ext cx="984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22080" y="2944367"/>
            <a:ext cx="3055620" cy="485140"/>
          </a:xfrm>
          <a:prstGeom prst="rect">
            <a:avLst/>
          </a:prstGeom>
          <a:solidFill>
            <a:srgbClr val="BE9000"/>
          </a:solidFill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14"/>
              </a:lnSpc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RECENTLY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VISITED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6188" y="914400"/>
            <a:ext cx="5981700" cy="17541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1498"/>
            <a:ext cx="5740907" cy="6286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07995" y="167132"/>
            <a:ext cx="7372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HIERARCHICAL</a:t>
            </a:r>
            <a:r>
              <a:rPr spc="-25" dirty="0"/>
              <a:t> </a:t>
            </a:r>
            <a:r>
              <a:rPr spc="-15" dirty="0"/>
              <a:t>CLUSTERING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95059" y="925067"/>
            <a:ext cx="5739765" cy="203962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 marR="148590">
              <a:lnSpc>
                <a:spcPct val="100000"/>
              </a:lnSpc>
              <a:spcBef>
                <a:spcPts val="35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K-means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clustering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challenge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predetermine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clusters,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and it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always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tries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clusters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the same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size. </a:t>
            </a:r>
            <a:r>
              <a:rPr sz="1800" b="1" spc="-8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solve these two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challenges,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we can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opt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hierarchical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clustering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algorithm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because, in this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algorithm,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don't need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knowledge about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predefined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clusters.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two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techniques: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5059" y="3229355"/>
            <a:ext cx="5739765" cy="757555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90805" marR="279400">
              <a:lnSpc>
                <a:spcPts val="1510"/>
              </a:lnSpc>
              <a:spcBef>
                <a:spcPts val="64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a.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Agglomerative: Agglomerative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bottom-up approach,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taking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merging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left.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95059" y="4066032"/>
            <a:ext cx="5739765" cy="757555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90805" marR="109855">
              <a:lnSpc>
                <a:spcPts val="151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b.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Divisive: Divisive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algorithm is the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reverse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agglomerative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algorithm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it is a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top-down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approach.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34558" y="5099050"/>
            <a:ext cx="6206490" cy="927100"/>
            <a:chOff x="5734558" y="5099050"/>
            <a:chExt cx="6206490" cy="927100"/>
          </a:xfrm>
        </p:grpSpPr>
        <p:sp>
          <p:nvSpPr>
            <p:cNvPr id="9" name="object 9"/>
            <p:cNvSpPr/>
            <p:nvPr/>
          </p:nvSpPr>
          <p:spPr>
            <a:xfrm>
              <a:off x="5740908" y="5105400"/>
              <a:ext cx="6193790" cy="914400"/>
            </a:xfrm>
            <a:custGeom>
              <a:avLst/>
              <a:gdLst/>
              <a:ahLst/>
              <a:cxnLst/>
              <a:rect l="l" t="t" r="r" b="b"/>
              <a:pathLst>
                <a:path w="6193790" h="914400">
                  <a:moveTo>
                    <a:pt x="6193536" y="0"/>
                  </a:moveTo>
                  <a:lnTo>
                    <a:pt x="781431" y="0"/>
                  </a:lnTo>
                  <a:lnTo>
                    <a:pt x="781431" y="342900"/>
                  </a:lnTo>
                  <a:lnTo>
                    <a:pt x="228600" y="342900"/>
                  </a:lnTo>
                  <a:lnTo>
                    <a:pt x="228600" y="228600"/>
                  </a:lnTo>
                  <a:lnTo>
                    <a:pt x="0" y="457200"/>
                  </a:lnTo>
                  <a:lnTo>
                    <a:pt x="228600" y="685800"/>
                  </a:lnTo>
                  <a:lnTo>
                    <a:pt x="228600" y="571500"/>
                  </a:lnTo>
                  <a:lnTo>
                    <a:pt x="781431" y="571500"/>
                  </a:lnTo>
                  <a:lnTo>
                    <a:pt x="781431" y="914400"/>
                  </a:lnTo>
                  <a:lnTo>
                    <a:pt x="6193536" y="914400"/>
                  </a:lnTo>
                  <a:lnTo>
                    <a:pt x="619353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0908" y="5105400"/>
              <a:ext cx="6193790" cy="914400"/>
            </a:xfrm>
            <a:custGeom>
              <a:avLst/>
              <a:gdLst/>
              <a:ahLst/>
              <a:cxnLst/>
              <a:rect l="l" t="t" r="r" b="b"/>
              <a:pathLst>
                <a:path w="6193790" h="914400">
                  <a:moveTo>
                    <a:pt x="0" y="457200"/>
                  </a:moveTo>
                  <a:lnTo>
                    <a:pt x="228600" y="228600"/>
                  </a:lnTo>
                  <a:lnTo>
                    <a:pt x="228600" y="342900"/>
                  </a:lnTo>
                  <a:lnTo>
                    <a:pt x="781431" y="342900"/>
                  </a:lnTo>
                  <a:lnTo>
                    <a:pt x="781431" y="0"/>
                  </a:lnTo>
                  <a:lnTo>
                    <a:pt x="6193536" y="0"/>
                  </a:lnTo>
                  <a:lnTo>
                    <a:pt x="6193536" y="914400"/>
                  </a:lnTo>
                  <a:lnTo>
                    <a:pt x="781431" y="914400"/>
                  </a:lnTo>
                  <a:lnTo>
                    <a:pt x="781431" y="571500"/>
                  </a:lnTo>
                  <a:lnTo>
                    <a:pt x="228600" y="571500"/>
                  </a:lnTo>
                  <a:lnTo>
                    <a:pt x="228600" y="685800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01459" y="5342382"/>
            <a:ext cx="506285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b="1" spc="-3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3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optimal</a:t>
            </a:r>
            <a:r>
              <a:rPr sz="13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3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13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3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3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dendrogram</a:t>
            </a:r>
            <a:r>
              <a:rPr sz="13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shown</a:t>
            </a: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3528" y="170687"/>
            <a:ext cx="12125325" cy="4692650"/>
            <a:chOff x="33528" y="170687"/>
            <a:chExt cx="12125325" cy="46926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3968" y="170687"/>
              <a:ext cx="684276" cy="6324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" y="813815"/>
              <a:ext cx="12124944" cy="404926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3587" y="5157215"/>
            <a:ext cx="11164823" cy="11536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7994" y="229946"/>
            <a:ext cx="7016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HIERARCHICAL</a:t>
            </a:r>
            <a:r>
              <a:rPr spc="-20" dirty="0"/>
              <a:t> </a:t>
            </a:r>
            <a:r>
              <a:rPr dirty="0"/>
              <a:t>|</a:t>
            </a:r>
            <a:r>
              <a:rPr spc="-15" dirty="0"/>
              <a:t> 2CLUSTER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7994" y="229946"/>
            <a:ext cx="7016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HIERARCHICAL</a:t>
            </a:r>
            <a:r>
              <a:rPr spc="-20" dirty="0"/>
              <a:t> </a:t>
            </a:r>
            <a:r>
              <a:rPr dirty="0"/>
              <a:t>|</a:t>
            </a:r>
            <a:r>
              <a:rPr spc="-15" dirty="0"/>
              <a:t> 2CLUSTER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03146"/>
            <a:ext cx="6095999" cy="60457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74972" y="1077849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9596" y="3040126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9596" y="5078984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883919"/>
            <a:ext cx="5952744" cy="11049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467602" y="2884677"/>
            <a:ext cx="2426970" cy="497840"/>
            <a:chOff x="6467602" y="2884677"/>
            <a:chExt cx="2426970" cy="497840"/>
          </a:xfrm>
        </p:grpSpPr>
        <p:sp>
          <p:nvSpPr>
            <p:cNvPr id="10" name="object 10"/>
            <p:cNvSpPr/>
            <p:nvPr/>
          </p:nvSpPr>
          <p:spPr>
            <a:xfrm>
              <a:off x="6473952" y="2891027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2891027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89089" y="2951480"/>
            <a:ext cx="984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55607" y="2904744"/>
            <a:ext cx="3055620" cy="45593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47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55607" y="2217420"/>
            <a:ext cx="3055620" cy="455930"/>
          </a:xfrm>
          <a:prstGeom prst="rect">
            <a:avLst/>
          </a:prstGeom>
          <a:solidFill>
            <a:srgbClr val="92D05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470"/>
              </a:spcBef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67602" y="2197354"/>
            <a:ext cx="2426970" cy="497840"/>
            <a:chOff x="6467602" y="2197354"/>
            <a:chExt cx="2426970" cy="497840"/>
          </a:xfrm>
        </p:grpSpPr>
        <p:sp>
          <p:nvSpPr>
            <p:cNvPr id="16" name="object 16"/>
            <p:cNvSpPr/>
            <p:nvPr/>
          </p:nvSpPr>
          <p:spPr>
            <a:xfrm>
              <a:off x="6473952" y="220370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3952" y="220370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89089" y="2263597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3528" y="170687"/>
            <a:ext cx="12125325" cy="4663440"/>
            <a:chOff x="33528" y="170687"/>
            <a:chExt cx="12125325" cy="46634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3968" y="170687"/>
              <a:ext cx="684276" cy="6324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" y="786383"/>
              <a:ext cx="12124944" cy="404774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304" y="4910328"/>
            <a:ext cx="11137392" cy="14767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7994" y="229946"/>
            <a:ext cx="7016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HIERARCHICAL</a:t>
            </a:r>
            <a:r>
              <a:rPr spc="-20" dirty="0"/>
              <a:t> </a:t>
            </a:r>
            <a:r>
              <a:rPr dirty="0"/>
              <a:t>|</a:t>
            </a:r>
            <a:r>
              <a:rPr spc="-15" dirty="0"/>
              <a:t> 3CLUSTER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399" y="175005"/>
            <a:ext cx="614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FEATURE</a:t>
            </a:r>
            <a:r>
              <a:rPr spc="-50" dirty="0"/>
              <a:t> </a:t>
            </a:r>
            <a:r>
              <a:rPr spc="-5" dirty="0"/>
              <a:t>ENGINEERING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8345" y="855980"/>
            <a:ext cx="10949940" cy="5146040"/>
            <a:chOff x="328345" y="855980"/>
            <a:chExt cx="10949940" cy="5146040"/>
          </a:xfrm>
        </p:grpSpPr>
        <p:sp>
          <p:nvSpPr>
            <p:cNvPr id="6" name="object 6"/>
            <p:cNvSpPr/>
            <p:nvPr/>
          </p:nvSpPr>
          <p:spPr>
            <a:xfrm>
              <a:off x="334695" y="862330"/>
              <a:ext cx="1078230" cy="5133340"/>
            </a:xfrm>
            <a:custGeom>
              <a:avLst/>
              <a:gdLst/>
              <a:ahLst/>
              <a:cxnLst/>
              <a:rect l="l" t="t" r="r" b="b"/>
              <a:pathLst>
                <a:path w="1078230" h="5133340">
                  <a:moveTo>
                    <a:pt x="15290" y="0"/>
                  </a:moveTo>
                  <a:lnTo>
                    <a:pt x="49295" y="34467"/>
                  </a:lnTo>
                  <a:lnTo>
                    <a:pt x="82747" y="69272"/>
                  </a:lnTo>
                  <a:lnTo>
                    <a:pt x="115646" y="104409"/>
                  </a:lnTo>
                  <a:lnTo>
                    <a:pt x="147992" y="139874"/>
                  </a:lnTo>
                  <a:lnTo>
                    <a:pt x="179786" y="175660"/>
                  </a:lnTo>
                  <a:lnTo>
                    <a:pt x="211026" y="211762"/>
                  </a:lnTo>
                  <a:lnTo>
                    <a:pt x="241713" y="248175"/>
                  </a:lnTo>
                  <a:lnTo>
                    <a:pt x="271848" y="284892"/>
                  </a:lnTo>
                  <a:lnTo>
                    <a:pt x="301429" y="321909"/>
                  </a:lnTo>
                  <a:lnTo>
                    <a:pt x="330458" y="359219"/>
                  </a:lnTo>
                  <a:lnTo>
                    <a:pt x="358934" y="396817"/>
                  </a:lnTo>
                  <a:lnTo>
                    <a:pt x="386856" y="434699"/>
                  </a:lnTo>
                  <a:lnTo>
                    <a:pt x="414226" y="472857"/>
                  </a:lnTo>
                  <a:lnTo>
                    <a:pt x="441043" y="511287"/>
                  </a:lnTo>
                  <a:lnTo>
                    <a:pt x="467307" y="549983"/>
                  </a:lnTo>
                  <a:lnTo>
                    <a:pt x="493018" y="588939"/>
                  </a:lnTo>
                  <a:lnTo>
                    <a:pt x="518176" y="628151"/>
                  </a:lnTo>
                  <a:lnTo>
                    <a:pt x="542781" y="667611"/>
                  </a:lnTo>
                  <a:lnTo>
                    <a:pt x="566834" y="707316"/>
                  </a:lnTo>
                  <a:lnTo>
                    <a:pt x="590333" y="747259"/>
                  </a:lnTo>
                  <a:lnTo>
                    <a:pt x="613280" y="787435"/>
                  </a:lnTo>
                  <a:lnTo>
                    <a:pt x="635673" y="827838"/>
                  </a:lnTo>
                  <a:lnTo>
                    <a:pt x="657514" y="868463"/>
                  </a:lnTo>
                  <a:lnTo>
                    <a:pt x="678801" y="909303"/>
                  </a:lnTo>
                  <a:lnTo>
                    <a:pt x="699536" y="950355"/>
                  </a:lnTo>
                  <a:lnTo>
                    <a:pt x="719718" y="991611"/>
                  </a:lnTo>
                  <a:lnTo>
                    <a:pt x="739347" y="1033067"/>
                  </a:lnTo>
                  <a:lnTo>
                    <a:pt x="758423" y="1074718"/>
                  </a:lnTo>
                  <a:lnTo>
                    <a:pt x="776946" y="1116556"/>
                  </a:lnTo>
                  <a:lnTo>
                    <a:pt x="794916" y="1158577"/>
                  </a:lnTo>
                  <a:lnTo>
                    <a:pt x="812333" y="1200776"/>
                  </a:lnTo>
                  <a:lnTo>
                    <a:pt x="829197" y="1243147"/>
                  </a:lnTo>
                  <a:lnTo>
                    <a:pt x="845508" y="1285684"/>
                  </a:lnTo>
                  <a:lnTo>
                    <a:pt x="861267" y="1328381"/>
                  </a:lnTo>
                  <a:lnTo>
                    <a:pt x="876472" y="1371234"/>
                  </a:lnTo>
                  <a:lnTo>
                    <a:pt x="891125" y="1414236"/>
                  </a:lnTo>
                  <a:lnTo>
                    <a:pt x="905224" y="1457383"/>
                  </a:lnTo>
                  <a:lnTo>
                    <a:pt x="918771" y="1500668"/>
                  </a:lnTo>
                  <a:lnTo>
                    <a:pt x="931765" y="1544086"/>
                  </a:lnTo>
                  <a:lnTo>
                    <a:pt x="944206" y="1587631"/>
                  </a:lnTo>
                  <a:lnTo>
                    <a:pt x="956093" y="1631299"/>
                  </a:lnTo>
                  <a:lnTo>
                    <a:pt x="967428" y="1675083"/>
                  </a:lnTo>
                  <a:lnTo>
                    <a:pt x="978211" y="1718978"/>
                  </a:lnTo>
                  <a:lnTo>
                    <a:pt x="988440" y="1762978"/>
                  </a:lnTo>
                  <a:lnTo>
                    <a:pt x="998116" y="1807077"/>
                  </a:lnTo>
                  <a:lnTo>
                    <a:pt x="1007239" y="1851271"/>
                  </a:lnTo>
                  <a:lnTo>
                    <a:pt x="1015809" y="1895554"/>
                  </a:lnTo>
                  <a:lnTo>
                    <a:pt x="1023827" y="1939920"/>
                  </a:lnTo>
                  <a:lnTo>
                    <a:pt x="1031291" y="1984363"/>
                  </a:lnTo>
                  <a:lnTo>
                    <a:pt x="1038203" y="2028879"/>
                  </a:lnTo>
                  <a:lnTo>
                    <a:pt x="1044562" y="2073461"/>
                  </a:lnTo>
                  <a:lnTo>
                    <a:pt x="1050367" y="2118104"/>
                  </a:lnTo>
                  <a:lnTo>
                    <a:pt x="1055620" y="2162802"/>
                  </a:lnTo>
                  <a:lnTo>
                    <a:pt x="1060320" y="2207550"/>
                  </a:lnTo>
                  <a:lnTo>
                    <a:pt x="1064467" y="2252343"/>
                  </a:lnTo>
                  <a:lnTo>
                    <a:pt x="1068061" y="2297174"/>
                  </a:lnTo>
                  <a:lnTo>
                    <a:pt x="1071102" y="2342039"/>
                  </a:lnTo>
                  <a:lnTo>
                    <a:pt x="1073590" y="2386931"/>
                  </a:lnTo>
                  <a:lnTo>
                    <a:pt x="1075525" y="2431845"/>
                  </a:lnTo>
                  <a:lnTo>
                    <a:pt x="1076908" y="2476776"/>
                  </a:lnTo>
                  <a:lnTo>
                    <a:pt x="1077737" y="2521719"/>
                  </a:lnTo>
                  <a:lnTo>
                    <a:pt x="1078014" y="2566666"/>
                  </a:lnTo>
                  <a:lnTo>
                    <a:pt x="1077737" y="2611614"/>
                  </a:lnTo>
                  <a:lnTo>
                    <a:pt x="1076908" y="2656556"/>
                  </a:lnTo>
                  <a:lnTo>
                    <a:pt x="1075525" y="2701487"/>
                  </a:lnTo>
                  <a:lnTo>
                    <a:pt x="1073590" y="2746402"/>
                  </a:lnTo>
                  <a:lnTo>
                    <a:pt x="1071102" y="2791294"/>
                  </a:lnTo>
                  <a:lnTo>
                    <a:pt x="1068061" y="2836158"/>
                  </a:lnTo>
                  <a:lnTo>
                    <a:pt x="1064467" y="2880990"/>
                  </a:lnTo>
                  <a:lnTo>
                    <a:pt x="1060320" y="2925782"/>
                  </a:lnTo>
                  <a:lnTo>
                    <a:pt x="1055620" y="2970530"/>
                  </a:lnTo>
                  <a:lnTo>
                    <a:pt x="1050367" y="3015229"/>
                  </a:lnTo>
                  <a:lnTo>
                    <a:pt x="1044562" y="3059871"/>
                  </a:lnTo>
                  <a:lnTo>
                    <a:pt x="1038203" y="3104453"/>
                  </a:lnTo>
                  <a:lnTo>
                    <a:pt x="1031291" y="3148969"/>
                  </a:lnTo>
                  <a:lnTo>
                    <a:pt x="1023827" y="3193412"/>
                  </a:lnTo>
                  <a:lnTo>
                    <a:pt x="1015809" y="3237778"/>
                  </a:lnTo>
                  <a:lnTo>
                    <a:pt x="1007239" y="3282060"/>
                  </a:lnTo>
                  <a:lnTo>
                    <a:pt x="998116" y="3326254"/>
                  </a:lnTo>
                  <a:lnTo>
                    <a:pt x="988440" y="3370353"/>
                  </a:lnTo>
                  <a:lnTo>
                    <a:pt x="978211" y="3414353"/>
                  </a:lnTo>
                  <a:lnTo>
                    <a:pt x="967428" y="3458248"/>
                  </a:lnTo>
                  <a:lnTo>
                    <a:pt x="956093" y="3502031"/>
                  </a:lnTo>
                  <a:lnTo>
                    <a:pt x="944206" y="3545699"/>
                  </a:lnTo>
                  <a:lnTo>
                    <a:pt x="931765" y="3589244"/>
                  </a:lnTo>
                  <a:lnTo>
                    <a:pt x="918771" y="3632662"/>
                  </a:lnTo>
                  <a:lnTo>
                    <a:pt x="905224" y="3675947"/>
                  </a:lnTo>
                  <a:lnTo>
                    <a:pt x="891125" y="3719093"/>
                  </a:lnTo>
                  <a:lnTo>
                    <a:pt x="876472" y="3762095"/>
                  </a:lnTo>
                  <a:lnTo>
                    <a:pt x="861267" y="3804948"/>
                  </a:lnTo>
                  <a:lnTo>
                    <a:pt x="845508" y="3847645"/>
                  </a:lnTo>
                  <a:lnTo>
                    <a:pt x="829197" y="3890181"/>
                  </a:lnTo>
                  <a:lnTo>
                    <a:pt x="812333" y="3932552"/>
                  </a:lnTo>
                  <a:lnTo>
                    <a:pt x="794916" y="3974750"/>
                  </a:lnTo>
                  <a:lnTo>
                    <a:pt x="776946" y="4016771"/>
                  </a:lnTo>
                  <a:lnTo>
                    <a:pt x="758423" y="4058609"/>
                  </a:lnTo>
                  <a:lnTo>
                    <a:pt x="739347" y="4100259"/>
                  </a:lnTo>
                  <a:lnTo>
                    <a:pt x="719718" y="4141715"/>
                  </a:lnTo>
                  <a:lnTo>
                    <a:pt x="699536" y="4182971"/>
                  </a:lnTo>
                  <a:lnTo>
                    <a:pt x="678801" y="4224022"/>
                  </a:lnTo>
                  <a:lnTo>
                    <a:pt x="657514" y="4264863"/>
                  </a:lnTo>
                  <a:lnTo>
                    <a:pt x="635673" y="4305487"/>
                  </a:lnTo>
                  <a:lnTo>
                    <a:pt x="613280" y="4345890"/>
                  </a:lnTo>
                  <a:lnTo>
                    <a:pt x="590333" y="4386065"/>
                  </a:lnTo>
                  <a:lnTo>
                    <a:pt x="566834" y="4426007"/>
                  </a:lnTo>
                  <a:lnTo>
                    <a:pt x="542781" y="4465712"/>
                  </a:lnTo>
                  <a:lnTo>
                    <a:pt x="518176" y="4505172"/>
                  </a:lnTo>
                  <a:lnTo>
                    <a:pt x="493018" y="4544383"/>
                  </a:lnTo>
                  <a:lnTo>
                    <a:pt x="467307" y="4583339"/>
                  </a:lnTo>
                  <a:lnTo>
                    <a:pt x="441043" y="4622034"/>
                  </a:lnTo>
                  <a:lnTo>
                    <a:pt x="414226" y="4660464"/>
                  </a:lnTo>
                  <a:lnTo>
                    <a:pt x="386856" y="4698622"/>
                  </a:lnTo>
                  <a:lnTo>
                    <a:pt x="358934" y="4736502"/>
                  </a:lnTo>
                  <a:lnTo>
                    <a:pt x="330458" y="4774100"/>
                  </a:lnTo>
                  <a:lnTo>
                    <a:pt x="301429" y="4811410"/>
                  </a:lnTo>
                  <a:lnTo>
                    <a:pt x="271848" y="4848426"/>
                  </a:lnTo>
                  <a:lnTo>
                    <a:pt x="241713" y="4885143"/>
                  </a:lnTo>
                  <a:lnTo>
                    <a:pt x="211026" y="4921555"/>
                  </a:lnTo>
                  <a:lnTo>
                    <a:pt x="179786" y="4957656"/>
                  </a:lnTo>
                  <a:lnTo>
                    <a:pt x="147992" y="4993442"/>
                  </a:lnTo>
                  <a:lnTo>
                    <a:pt x="115646" y="5028906"/>
                  </a:lnTo>
                  <a:lnTo>
                    <a:pt x="82747" y="5064043"/>
                  </a:lnTo>
                  <a:lnTo>
                    <a:pt x="49295" y="5098848"/>
                  </a:lnTo>
                  <a:lnTo>
                    <a:pt x="15290" y="5133314"/>
                  </a:lnTo>
                  <a:lnTo>
                    <a:pt x="0" y="5118023"/>
                  </a:lnTo>
                  <a:lnTo>
                    <a:pt x="34074" y="5083482"/>
                  </a:lnTo>
                  <a:lnTo>
                    <a:pt x="67590" y="5048599"/>
                  </a:lnTo>
                  <a:lnTo>
                    <a:pt x="100547" y="5013380"/>
                  </a:lnTo>
                  <a:lnTo>
                    <a:pt x="132946" y="4977832"/>
                  </a:lnTo>
                  <a:lnTo>
                    <a:pt x="164786" y="4941958"/>
                  </a:lnTo>
                  <a:lnTo>
                    <a:pt x="196068" y="4905766"/>
                  </a:lnTo>
                  <a:lnTo>
                    <a:pt x="226791" y="4869260"/>
                  </a:lnTo>
                  <a:lnTo>
                    <a:pt x="256955" y="4832447"/>
                  </a:lnTo>
                  <a:lnTo>
                    <a:pt x="286561" y="4795331"/>
                  </a:lnTo>
                  <a:lnTo>
                    <a:pt x="315608" y="4757919"/>
                  </a:lnTo>
                  <a:lnTo>
                    <a:pt x="344096" y="4720217"/>
                  </a:lnTo>
                  <a:lnTo>
                    <a:pt x="372026" y="4682230"/>
                  </a:lnTo>
                  <a:lnTo>
                    <a:pt x="399397" y="4643963"/>
                  </a:lnTo>
                  <a:lnTo>
                    <a:pt x="426210" y="4605422"/>
                  </a:lnTo>
                  <a:lnTo>
                    <a:pt x="452464" y="4566613"/>
                  </a:lnTo>
                  <a:lnTo>
                    <a:pt x="478160" y="4527542"/>
                  </a:lnTo>
                  <a:lnTo>
                    <a:pt x="503297" y="4488214"/>
                  </a:lnTo>
                  <a:lnTo>
                    <a:pt x="527875" y="4448634"/>
                  </a:lnTo>
                  <a:lnTo>
                    <a:pt x="551895" y="4408810"/>
                  </a:lnTo>
                  <a:lnTo>
                    <a:pt x="575356" y="4368745"/>
                  </a:lnTo>
                  <a:lnTo>
                    <a:pt x="598259" y="4328446"/>
                  </a:lnTo>
                  <a:lnTo>
                    <a:pt x="620602" y="4287918"/>
                  </a:lnTo>
                  <a:lnTo>
                    <a:pt x="642388" y="4247167"/>
                  </a:lnTo>
                  <a:lnTo>
                    <a:pt x="663615" y="4206199"/>
                  </a:lnTo>
                  <a:lnTo>
                    <a:pt x="684283" y="4165020"/>
                  </a:lnTo>
                  <a:lnTo>
                    <a:pt x="704392" y="4123634"/>
                  </a:lnTo>
                  <a:lnTo>
                    <a:pt x="723943" y="4082048"/>
                  </a:lnTo>
                  <a:lnTo>
                    <a:pt x="742936" y="4040267"/>
                  </a:lnTo>
                  <a:lnTo>
                    <a:pt x="761369" y="3998298"/>
                  </a:lnTo>
                  <a:lnTo>
                    <a:pt x="779244" y="3956144"/>
                  </a:lnTo>
                  <a:lnTo>
                    <a:pt x="796561" y="3913813"/>
                  </a:lnTo>
                  <a:lnTo>
                    <a:pt x="813319" y="3871310"/>
                  </a:lnTo>
                  <a:lnTo>
                    <a:pt x="829518" y="3828640"/>
                  </a:lnTo>
                  <a:lnTo>
                    <a:pt x="845159" y="3785809"/>
                  </a:lnTo>
                  <a:lnTo>
                    <a:pt x="860241" y="3742823"/>
                  </a:lnTo>
                  <a:lnTo>
                    <a:pt x="874765" y="3699688"/>
                  </a:lnTo>
                  <a:lnTo>
                    <a:pt x="888730" y="3656408"/>
                  </a:lnTo>
                  <a:lnTo>
                    <a:pt x="902136" y="3612991"/>
                  </a:lnTo>
                  <a:lnTo>
                    <a:pt x="914984" y="3569440"/>
                  </a:lnTo>
                  <a:lnTo>
                    <a:pt x="927273" y="3525763"/>
                  </a:lnTo>
                  <a:lnTo>
                    <a:pt x="939004" y="3481964"/>
                  </a:lnTo>
                  <a:lnTo>
                    <a:pt x="950176" y="3438050"/>
                  </a:lnTo>
                  <a:lnTo>
                    <a:pt x="960789" y="3394025"/>
                  </a:lnTo>
                  <a:lnTo>
                    <a:pt x="970844" y="3349896"/>
                  </a:lnTo>
                  <a:lnTo>
                    <a:pt x="980340" y="3305668"/>
                  </a:lnTo>
                  <a:lnTo>
                    <a:pt x="989278" y="3261348"/>
                  </a:lnTo>
                  <a:lnTo>
                    <a:pt x="997656" y="3216939"/>
                  </a:lnTo>
                  <a:lnTo>
                    <a:pt x="1005477" y="3172449"/>
                  </a:lnTo>
                  <a:lnTo>
                    <a:pt x="1012739" y="3127883"/>
                  </a:lnTo>
                  <a:lnTo>
                    <a:pt x="1019442" y="3083246"/>
                  </a:lnTo>
                  <a:lnTo>
                    <a:pt x="1025586" y="3038544"/>
                  </a:lnTo>
                  <a:lnTo>
                    <a:pt x="1031172" y="2993783"/>
                  </a:lnTo>
                  <a:lnTo>
                    <a:pt x="1036200" y="2948968"/>
                  </a:lnTo>
                  <a:lnTo>
                    <a:pt x="1040669" y="2904105"/>
                  </a:lnTo>
                  <a:lnTo>
                    <a:pt x="1044579" y="2859200"/>
                  </a:lnTo>
                  <a:lnTo>
                    <a:pt x="1047930" y="2814259"/>
                  </a:lnTo>
                  <a:lnTo>
                    <a:pt x="1050723" y="2769286"/>
                  </a:lnTo>
                  <a:lnTo>
                    <a:pt x="1052958" y="2724288"/>
                  </a:lnTo>
                  <a:lnTo>
                    <a:pt x="1054634" y="2679270"/>
                  </a:lnTo>
                  <a:lnTo>
                    <a:pt x="1055751" y="2634238"/>
                  </a:lnTo>
                  <a:lnTo>
                    <a:pt x="1056309" y="2589197"/>
                  </a:lnTo>
                  <a:lnTo>
                    <a:pt x="1056309" y="2544154"/>
                  </a:lnTo>
                  <a:lnTo>
                    <a:pt x="1055751" y="2499114"/>
                  </a:lnTo>
                  <a:lnTo>
                    <a:pt x="1054634" y="2454082"/>
                  </a:lnTo>
                  <a:lnTo>
                    <a:pt x="1052958" y="2409064"/>
                  </a:lnTo>
                  <a:lnTo>
                    <a:pt x="1050723" y="2364066"/>
                  </a:lnTo>
                  <a:lnTo>
                    <a:pt x="1047930" y="2319093"/>
                  </a:lnTo>
                  <a:lnTo>
                    <a:pt x="1044579" y="2274152"/>
                  </a:lnTo>
                  <a:lnTo>
                    <a:pt x="1040669" y="2229247"/>
                  </a:lnTo>
                  <a:lnTo>
                    <a:pt x="1036200" y="2184384"/>
                  </a:lnTo>
                  <a:lnTo>
                    <a:pt x="1031172" y="2139570"/>
                  </a:lnTo>
                  <a:lnTo>
                    <a:pt x="1025586" y="2094809"/>
                  </a:lnTo>
                  <a:lnTo>
                    <a:pt x="1019442" y="2050107"/>
                  </a:lnTo>
                  <a:lnTo>
                    <a:pt x="1012739" y="2005471"/>
                  </a:lnTo>
                  <a:lnTo>
                    <a:pt x="1005477" y="1960904"/>
                  </a:lnTo>
                  <a:lnTo>
                    <a:pt x="997656" y="1916415"/>
                  </a:lnTo>
                  <a:lnTo>
                    <a:pt x="989278" y="1872006"/>
                  </a:lnTo>
                  <a:lnTo>
                    <a:pt x="980340" y="1827686"/>
                  </a:lnTo>
                  <a:lnTo>
                    <a:pt x="970844" y="1783459"/>
                  </a:lnTo>
                  <a:lnTo>
                    <a:pt x="960789" y="1739330"/>
                  </a:lnTo>
                  <a:lnTo>
                    <a:pt x="950176" y="1695306"/>
                  </a:lnTo>
                  <a:lnTo>
                    <a:pt x="939004" y="1651392"/>
                  </a:lnTo>
                  <a:lnTo>
                    <a:pt x="927273" y="1607593"/>
                  </a:lnTo>
                  <a:lnTo>
                    <a:pt x="914984" y="1563917"/>
                  </a:lnTo>
                  <a:lnTo>
                    <a:pt x="902136" y="1520367"/>
                  </a:lnTo>
                  <a:lnTo>
                    <a:pt x="888730" y="1476949"/>
                  </a:lnTo>
                  <a:lnTo>
                    <a:pt x="874765" y="1433670"/>
                  </a:lnTo>
                  <a:lnTo>
                    <a:pt x="860241" y="1390535"/>
                  </a:lnTo>
                  <a:lnTo>
                    <a:pt x="845159" y="1347550"/>
                  </a:lnTo>
                  <a:lnTo>
                    <a:pt x="829518" y="1304720"/>
                  </a:lnTo>
                  <a:lnTo>
                    <a:pt x="813319" y="1262051"/>
                  </a:lnTo>
                  <a:lnTo>
                    <a:pt x="796561" y="1219548"/>
                  </a:lnTo>
                  <a:lnTo>
                    <a:pt x="779244" y="1177217"/>
                  </a:lnTo>
                  <a:lnTo>
                    <a:pt x="761369" y="1135065"/>
                  </a:lnTo>
                  <a:lnTo>
                    <a:pt x="742936" y="1093096"/>
                  </a:lnTo>
                  <a:lnTo>
                    <a:pt x="723943" y="1051315"/>
                  </a:lnTo>
                  <a:lnTo>
                    <a:pt x="704392" y="1009730"/>
                  </a:lnTo>
                  <a:lnTo>
                    <a:pt x="684283" y="968345"/>
                  </a:lnTo>
                  <a:lnTo>
                    <a:pt x="663615" y="927166"/>
                  </a:lnTo>
                  <a:lnTo>
                    <a:pt x="642388" y="886199"/>
                  </a:lnTo>
                  <a:lnTo>
                    <a:pt x="620602" y="845449"/>
                  </a:lnTo>
                  <a:lnTo>
                    <a:pt x="598259" y="804923"/>
                  </a:lnTo>
                  <a:lnTo>
                    <a:pt x="575356" y="764624"/>
                  </a:lnTo>
                  <a:lnTo>
                    <a:pt x="551895" y="724560"/>
                  </a:lnTo>
                  <a:lnTo>
                    <a:pt x="527875" y="684736"/>
                  </a:lnTo>
                  <a:lnTo>
                    <a:pt x="503297" y="645158"/>
                  </a:lnTo>
                  <a:lnTo>
                    <a:pt x="478160" y="605831"/>
                  </a:lnTo>
                  <a:lnTo>
                    <a:pt x="452464" y="566760"/>
                  </a:lnTo>
                  <a:lnTo>
                    <a:pt x="426210" y="527953"/>
                  </a:lnTo>
                  <a:lnTo>
                    <a:pt x="399397" y="489413"/>
                  </a:lnTo>
                  <a:lnTo>
                    <a:pt x="372026" y="451147"/>
                  </a:lnTo>
                  <a:lnTo>
                    <a:pt x="344096" y="413160"/>
                  </a:lnTo>
                  <a:lnTo>
                    <a:pt x="315608" y="375459"/>
                  </a:lnTo>
                  <a:lnTo>
                    <a:pt x="286561" y="338048"/>
                  </a:lnTo>
                  <a:lnTo>
                    <a:pt x="256955" y="300934"/>
                  </a:lnTo>
                  <a:lnTo>
                    <a:pt x="226791" y="264122"/>
                  </a:lnTo>
                  <a:lnTo>
                    <a:pt x="196068" y="227617"/>
                  </a:lnTo>
                  <a:lnTo>
                    <a:pt x="164786" y="191426"/>
                  </a:lnTo>
                  <a:lnTo>
                    <a:pt x="132946" y="155553"/>
                  </a:lnTo>
                  <a:lnTo>
                    <a:pt x="100547" y="120006"/>
                  </a:lnTo>
                  <a:lnTo>
                    <a:pt x="67590" y="84788"/>
                  </a:lnTo>
                  <a:lnTo>
                    <a:pt x="34074" y="49907"/>
                  </a:lnTo>
                  <a:lnTo>
                    <a:pt x="0" y="15367"/>
                  </a:lnTo>
                  <a:lnTo>
                    <a:pt x="15290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9536" y="1147572"/>
              <a:ext cx="10412095" cy="829310"/>
            </a:xfrm>
            <a:custGeom>
              <a:avLst/>
              <a:gdLst/>
              <a:ahLst/>
              <a:cxnLst/>
              <a:rect l="l" t="t" r="r" b="b"/>
              <a:pathLst>
                <a:path w="10412095" h="829310">
                  <a:moveTo>
                    <a:pt x="10411967" y="0"/>
                  </a:moveTo>
                  <a:lnTo>
                    <a:pt x="0" y="0"/>
                  </a:lnTo>
                  <a:lnTo>
                    <a:pt x="0" y="829055"/>
                  </a:lnTo>
                  <a:lnTo>
                    <a:pt x="10411967" y="829055"/>
                  </a:lnTo>
                  <a:lnTo>
                    <a:pt x="104119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9536" y="1147572"/>
              <a:ext cx="10412095" cy="829310"/>
            </a:xfrm>
            <a:custGeom>
              <a:avLst/>
              <a:gdLst/>
              <a:ahLst/>
              <a:cxnLst/>
              <a:rect l="l" t="t" r="r" b="b"/>
              <a:pathLst>
                <a:path w="10412095" h="829310">
                  <a:moveTo>
                    <a:pt x="0" y="829055"/>
                  </a:moveTo>
                  <a:lnTo>
                    <a:pt x="10411967" y="829055"/>
                  </a:lnTo>
                  <a:lnTo>
                    <a:pt x="10411967" y="0"/>
                  </a:lnTo>
                  <a:lnTo>
                    <a:pt x="0" y="0"/>
                  </a:lnTo>
                  <a:lnTo>
                    <a:pt x="0" y="8290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6" y="1043940"/>
              <a:ext cx="1036319" cy="10363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1376" y="1043940"/>
              <a:ext cx="1036319" cy="1036319"/>
            </a:xfrm>
            <a:custGeom>
              <a:avLst/>
              <a:gdLst/>
              <a:ahLst/>
              <a:cxnLst/>
              <a:rect l="l" t="t" r="r" b="b"/>
              <a:pathLst>
                <a:path w="1036319" h="1036319">
                  <a:moveTo>
                    <a:pt x="0" y="518160"/>
                  </a:moveTo>
                  <a:lnTo>
                    <a:pt x="2117" y="471002"/>
                  </a:lnTo>
                  <a:lnTo>
                    <a:pt x="8348" y="425030"/>
                  </a:lnTo>
                  <a:lnTo>
                    <a:pt x="18509" y="380426"/>
                  </a:lnTo>
                  <a:lnTo>
                    <a:pt x="32417" y="337373"/>
                  </a:lnTo>
                  <a:lnTo>
                    <a:pt x="49890" y="296054"/>
                  </a:lnTo>
                  <a:lnTo>
                    <a:pt x="70744" y="256652"/>
                  </a:lnTo>
                  <a:lnTo>
                    <a:pt x="94797" y="219351"/>
                  </a:lnTo>
                  <a:lnTo>
                    <a:pt x="121865" y="184332"/>
                  </a:lnTo>
                  <a:lnTo>
                    <a:pt x="151766" y="151780"/>
                  </a:lnTo>
                  <a:lnTo>
                    <a:pt x="184317" y="121878"/>
                  </a:lnTo>
                  <a:lnTo>
                    <a:pt x="219334" y="94807"/>
                  </a:lnTo>
                  <a:lnTo>
                    <a:pt x="256635" y="70753"/>
                  </a:lnTo>
                  <a:lnTo>
                    <a:pt x="296038" y="49896"/>
                  </a:lnTo>
                  <a:lnTo>
                    <a:pt x="337358" y="32422"/>
                  </a:lnTo>
                  <a:lnTo>
                    <a:pt x="380413" y="18512"/>
                  </a:lnTo>
                  <a:lnTo>
                    <a:pt x="425020" y="8349"/>
                  </a:lnTo>
                  <a:lnTo>
                    <a:pt x="470997" y="2117"/>
                  </a:lnTo>
                  <a:lnTo>
                    <a:pt x="518160" y="0"/>
                  </a:lnTo>
                  <a:lnTo>
                    <a:pt x="565322" y="2117"/>
                  </a:lnTo>
                  <a:lnTo>
                    <a:pt x="611299" y="8349"/>
                  </a:lnTo>
                  <a:lnTo>
                    <a:pt x="655906" y="18512"/>
                  </a:lnTo>
                  <a:lnTo>
                    <a:pt x="698961" y="32422"/>
                  </a:lnTo>
                  <a:lnTo>
                    <a:pt x="740281" y="49896"/>
                  </a:lnTo>
                  <a:lnTo>
                    <a:pt x="779684" y="70753"/>
                  </a:lnTo>
                  <a:lnTo>
                    <a:pt x="816985" y="94807"/>
                  </a:lnTo>
                  <a:lnTo>
                    <a:pt x="852002" y="121878"/>
                  </a:lnTo>
                  <a:lnTo>
                    <a:pt x="884553" y="151780"/>
                  </a:lnTo>
                  <a:lnTo>
                    <a:pt x="914454" y="184332"/>
                  </a:lnTo>
                  <a:lnTo>
                    <a:pt x="941522" y="219351"/>
                  </a:lnTo>
                  <a:lnTo>
                    <a:pt x="965575" y="256652"/>
                  </a:lnTo>
                  <a:lnTo>
                    <a:pt x="986429" y="296054"/>
                  </a:lnTo>
                  <a:lnTo>
                    <a:pt x="1003902" y="337373"/>
                  </a:lnTo>
                  <a:lnTo>
                    <a:pt x="1017810" y="380426"/>
                  </a:lnTo>
                  <a:lnTo>
                    <a:pt x="1027971" y="425030"/>
                  </a:lnTo>
                  <a:lnTo>
                    <a:pt x="1034202" y="471002"/>
                  </a:lnTo>
                  <a:lnTo>
                    <a:pt x="1036320" y="518160"/>
                  </a:lnTo>
                  <a:lnTo>
                    <a:pt x="1034202" y="565317"/>
                  </a:lnTo>
                  <a:lnTo>
                    <a:pt x="1027971" y="611289"/>
                  </a:lnTo>
                  <a:lnTo>
                    <a:pt x="1017810" y="655893"/>
                  </a:lnTo>
                  <a:lnTo>
                    <a:pt x="1003902" y="698946"/>
                  </a:lnTo>
                  <a:lnTo>
                    <a:pt x="986429" y="740265"/>
                  </a:lnTo>
                  <a:lnTo>
                    <a:pt x="965575" y="779667"/>
                  </a:lnTo>
                  <a:lnTo>
                    <a:pt x="941522" y="816968"/>
                  </a:lnTo>
                  <a:lnTo>
                    <a:pt x="914454" y="851987"/>
                  </a:lnTo>
                  <a:lnTo>
                    <a:pt x="884553" y="884539"/>
                  </a:lnTo>
                  <a:lnTo>
                    <a:pt x="852002" y="914441"/>
                  </a:lnTo>
                  <a:lnTo>
                    <a:pt x="816985" y="941512"/>
                  </a:lnTo>
                  <a:lnTo>
                    <a:pt x="779684" y="965566"/>
                  </a:lnTo>
                  <a:lnTo>
                    <a:pt x="740281" y="986423"/>
                  </a:lnTo>
                  <a:lnTo>
                    <a:pt x="698961" y="1003897"/>
                  </a:lnTo>
                  <a:lnTo>
                    <a:pt x="655906" y="1017807"/>
                  </a:lnTo>
                  <a:lnTo>
                    <a:pt x="611299" y="1027970"/>
                  </a:lnTo>
                  <a:lnTo>
                    <a:pt x="565322" y="1034202"/>
                  </a:lnTo>
                  <a:lnTo>
                    <a:pt x="518160" y="1036320"/>
                  </a:lnTo>
                  <a:lnTo>
                    <a:pt x="470997" y="1034202"/>
                  </a:lnTo>
                  <a:lnTo>
                    <a:pt x="425020" y="1027970"/>
                  </a:lnTo>
                  <a:lnTo>
                    <a:pt x="380413" y="1017807"/>
                  </a:lnTo>
                  <a:lnTo>
                    <a:pt x="337358" y="1003897"/>
                  </a:lnTo>
                  <a:lnTo>
                    <a:pt x="296038" y="986423"/>
                  </a:lnTo>
                  <a:lnTo>
                    <a:pt x="256635" y="965566"/>
                  </a:lnTo>
                  <a:lnTo>
                    <a:pt x="219334" y="941512"/>
                  </a:lnTo>
                  <a:lnTo>
                    <a:pt x="184317" y="914441"/>
                  </a:lnTo>
                  <a:lnTo>
                    <a:pt x="151766" y="884539"/>
                  </a:lnTo>
                  <a:lnTo>
                    <a:pt x="121865" y="851987"/>
                  </a:lnTo>
                  <a:lnTo>
                    <a:pt x="94797" y="816968"/>
                  </a:lnTo>
                  <a:lnTo>
                    <a:pt x="70744" y="779667"/>
                  </a:lnTo>
                  <a:lnTo>
                    <a:pt x="49890" y="740265"/>
                  </a:lnTo>
                  <a:lnTo>
                    <a:pt x="32417" y="698946"/>
                  </a:lnTo>
                  <a:lnTo>
                    <a:pt x="18509" y="655893"/>
                  </a:lnTo>
                  <a:lnTo>
                    <a:pt x="8348" y="611289"/>
                  </a:lnTo>
                  <a:lnTo>
                    <a:pt x="2117" y="565317"/>
                  </a:lnTo>
                  <a:lnTo>
                    <a:pt x="0" y="51816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5023" y="2391155"/>
              <a:ext cx="9936480" cy="830580"/>
            </a:xfrm>
            <a:custGeom>
              <a:avLst/>
              <a:gdLst/>
              <a:ahLst/>
              <a:cxnLst/>
              <a:rect l="l" t="t" r="r" b="b"/>
              <a:pathLst>
                <a:path w="9936480" h="830580">
                  <a:moveTo>
                    <a:pt x="9936480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9936480" y="830580"/>
                  </a:lnTo>
                  <a:lnTo>
                    <a:pt x="99364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5023" y="2391155"/>
              <a:ext cx="9936480" cy="830580"/>
            </a:xfrm>
            <a:custGeom>
              <a:avLst/>
              <a:gdLst/>
              <a:ahLst/>
              <a:cxnLst/>
              <a:rect l="l" t="t" r="r" b="b"/>
              <a:pathLst>
                <a:path w="9936480" h="830580">
                  <a:moveTo>
                    <a:pt x="0" y="830580"/>
                  </a:moveTo>
                  <a:lnTo>
                    <a:pt x="9936480" y="830580"/>
                  </a:lnTo>
                  <a:lnTo>
                    <a:pt x="9936480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2287524"/>
              <a:ext cx="1036319" cy="10378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8" y="2287524"/>
              <a:ext cx="1036319" cy="1038225"/>
            </a:xfrm>
            <a:custGeom>
              <a:avLst/>
              <a:gdLst/>
              <a:ahLst/>
              <a:cxnLst/>
              <a:rect l="l" t="t" r="r" b="b"/>
              <a:pathLst>
                <a:path w="1036319" h="1038225">
                  <a:moveTo>
                    <a:pt x="0" y="518922"/>
                  </a:moveTo>
                  <a:lnTo>
                    <a:pt x="2117" y="471682"/>
                  </a:lnTo>
                  <a:lnTo>
                    <a:pt x="8348" y="425632"/>
                  </a:lnTo>
                  <a:lnTo>
                    <a:pt x="18509" y="380955"/>
                  </a:lnTo>
                  <a:lnTo>
                    <a:pt x="32417" y="337834"/>
                  </a:lnTo>
                  <a:lnTo>
                    <a:pt x="49890" y="296452"/>
                  </a:lnTo>
                  <a:lnTo>
                    <a:pt x="70744" y="256991"/>
                  </a:lnTo>
                  <a:lnTo>
                    <a:pt x="94797" y="219635"/>
                  </a:lnTo>
                  <a:lnTo>
                    <a:pt x="121865" y="184568"/>
                  </a:lnTo>
                  <a:lnTo>
                    <a:pt x="151766" y="151971"/>
                  </a:lnTo>
                  <a:lnTo>
                    <a:pt x="184317" y="122028"/>
                  </a:lnTo>
                  <a:lnTo>
                    <a:pt x="219334" y="94923"/>
                  </a:lnTo>
                  <a:lnTo>
                    <a:pt x="256635" y="70837"/>
                  </a:lnTo>
                  <a:lnTo>
                    <a:pt x="296038" y="49955"/>
                  </a:lnTo>
                  <a:lnTo>
                    <a:pt x="337358" y="32459"/>
                  </a:lnTo>
                  <a:lnTo>
                    <a:pt x="380413" y="18533"/>
                  </a:lnTo>
                  <a:lnTo>
                    <a:pt x="425020" y="8359"/>
                  </a:lnTo>
                  <a:lnTo>
                    <a:pt x="470997" y="2120"/>
                  </a:lnTo>
                  <a:lnTo>
                    <a:pt x="518159" y="0"/>
                  </a:lnTo>
                  <a:lnTo>
                    <a:pt x="565317" y="2120"/>
                  </a:lnTo>
                  <a:lnTo>
                    <a:pt x="611289" y="8359"/>
                  </a:lnTo>
                  <a:lnTo>
                    <a:pt x="655893" y="18533"/>
                  </a:lnTo>
                  <a:lnTo>
                    <a:pt x="698946" y="32459"/>
                  </a:lnTo>
                  <a:lnTo>
                    <a:pt x="740265" y="49955"/>
                  </a:lnTo>
                  <a:lnTo>
                    <a:pt x="779667" y="70837"/>
                  </a:lnTo>
                  <a:lnTo>
                    <a:pt x="816968" y="94923"/>
                  </a:lnTo>
                  <a:lnTo>
                    <a:pt x="851987" y="122028"/>
                  </a:lnTo>
                  <a:lnTo>
                    <a:pt x="884539" y="151971"/>
                  </a:lnTo>
                  <a:lnTo>
                    <a:pt x="914441" y="184568"/>
                  </a:lnTo>
                  <a:lnTo>
                    <a:pt x="941512" y="219635"/>
                  </a:lnTo>
                  <a:lnTo>
                    <a:pt x="965566" y="256991"/>
                  </a:lnTo>
                  <a:lnTo>
                    <a:pt x="986423" y="296452"/>
                  </a:lnTo>
                  <a:lnTo>
                    <a:pt x="1003897" y="337834"/>
                  </a:lnTo>
                  <a:lnTo>
                    <a:pt x="1017807" y="380955"/>
                  </a:lnTo>
                  <a:lnTo>
                    <a:pt x="1027970" y="425632"/>
                  </a:lnTo>
                  <a:lnTo>
                    <a:pt x="1034202" y="471682"/>
                  </a:lnTo>
                  <a:lnTo>
                    <a:pt x="1036319" y="518922"/>
                  </a:lnTo>
                  <a:lnTo>
                    <a:pt x="1034202" y="566161"/>
                  </a:lnTo>
                  <a:lnTo>
                    <a:pt x="1027970" y="612211"/>
                  </a:lnTo>
                  <a:lnTo>
                    <a:pt x="1017807" y="656888"/>
                  </a:lnTo>
                  <a:lnTo>
                    <a:pt x="1003897" y="700009"/>
                  </a:lnTo>
                  <a:lnTo>
                    <a:pt x="986423" y="741391"/>
                  </a:lnTo>
                  <a:lnTo>
                    <a:pt x="965566" y="780852"/>
                  </a:lnTo>
                  <a:lnTo>
                    <a:pt x="941512" y="818208"/>
                  </a:lnTo>
                  <a:lnTo>
                    <a:pt x="914441" y="853275"/>
                  </a:lnTo>
                  <a:lnTo>
                    <a:pt x="884539" y="885872"/>
                  </a:lnTo>
                  <a:lnTo>
                    <a:pt x="851987" y="915815"/>
                  </a:lnTo>
                  <a:lnTo>
                    <a:pt x="816968" y="942920"/>
                  </a:lnTo>
                  <a:lnTo>
                    <a:pt x="779667" y="967006"/>
                  </a:lnTo>
                  <a:lnTo>
                    <a:pt x="740265" y="987888"/>
                  </a:lnTo>
                  <a:lnTo>
                    <a:pt x="698946" y="1005384"/>
                  </a:lnTo>
                  <a:lnTo>
                    <a:pt x="655893" y="1019310"/>
                  </a:lnTo>
                  <a:lnTo>
                    <a:pt x="611289" y="1029484"/>
                  </a:lnTo>
                  <a:lnTo>
                    <a:pt x="565317" y="1035723"/>
                  </a:lnTo>
                  <a:lnTo>
                    <a:pt x="518159" y="1037843"/>
                  </a:lnTo>
                  <a:lnTo>
                    <a:pt x="470997" y="1035723"/>
                  </a:lnTo>
                  <a:lnTo>
                    <a:pt x="425020" y="1029484"/>
                  </a:lnTo>
                  <a:lnTo>
                    <a:pt x="380413" y="1019310"/>
                  </a:lnTo>
                  <a:lnTo>
                    <a:pt x="337358" y="1005384"/>
                  </a:lnTo>
                  <a:lnTo>
                    <a:pt x="296038" y="987888"/>
                  </a:lnTo>
                  <a:lnTo>
                    <a:pt x="256635" y="967006"/>
                  </a:lnTo>
                  <a:lnTo>
                    <a:pt x="219334" y="942920"/>
                  </a:lnTo>
                  <a:lnTo>
                    <a:pt x="184317" y="915815"/>
                  </a:lnTo>
                  <a:lnTo>
                    <a:pt x="151766" y="885872"/>
                  </a:lnTo>
                  <a:lnTo>
                    <a:pt x="121865" y="853275"/>
                  </a:lnTo>
                  <a:lnTo>
                    <a:pt x="94797" y="818208"/>
                  </a:lnTo>
                  <a:lnTo>
                    <a:pt x="70744" y="780852"/>
                  </a:lnTo>
                  <a:lnTo>
                    <a:pt x="49890" y="741391"/>
                  </a:lnTo>
                  <a:lnTo>
                    <a:pt x="32417" y="700009"/>
                  </a:lnTo>
                  <a:lnTo>
                    <a:pt x="18509" y="656888"/>
                  </a:lnTo>
                  <a:lnTo>
                    <a:pt x="8348" y="612211"/>
                  </a:lnTo>
                  <a:lnTo>
                    <a:pt x="2117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35023" y="3636263"/>
              <a:ext cx="9936480" cy="830580"/>
            </a:xfrm>
            <a:custGeom>
              <a:avLst/>
              <a:gdLst/>
              <a:ahLst/>
              <a:cxnLst/>
              <a:rect l="l" t="t" r="r" b="b"/>
              <a:pathLst>
                <a:path w="9936480" h="830579">
                  <a:moveTo>
                    <a:pt x="9936480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9936480" y="830580"/>
                  </a:lnTo>
                  <a:lnTo>
                    <a:pt x="99364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35023" y="3636263"/>
              <a:ext cx="9936480" cy="830580"/>
            </a:xfrm>
            <a:custGeom>
              <a:avLst/>
              <a:gdLst/>
              <a:ahLst/>
              <a:cxnLst/>
              <a:rect l="l" t="t" r="r" b="b"/>
              <a:pathLst>
                <a:path w="9936480" h="830579">
                  <a:moveTo>
                    <a:pt x="0" y="830580"/>
                  </a:moveTo>
                  <a:lnTo>
                    <a:pt x="9936480" y="830580"/>
                  </a:lnTo>
                  <a:lnTo>
                    <a:pt x="9936480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05838" y="1320165"/>
            <a:ext cx="9582150" cy="306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Extracting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Month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Invoice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88315">
              <a:lnSpc>
                <a:spcPts val="2850"/>
              </a:lnSpc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 Feature</a:t>
            </a:r>
            <a:r>
              <a:rPr sz="25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'TotalAmount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'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multiplying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Quantity</a:t>
            </a:r>
            <a:endParaRPr sz="2500">
              <a:latin typeface="Calibri"/>
              <a:cs typeface="Calibri"/>
            </a:endParaRPr>
          </a:p>
          <a:p>
            <a:pPr marL="488315">
              <a:lnSpc>
                <a:spcPts val="2850"/>
              </a:lnSpc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UnitPrice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column.(Sterling)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488315" marR="875665">
              <a:lnSpc>
                <a:spcPts val="2700"/>
              </a:lnSpc>
              <a:spcBef>
                <a:spcPts val="5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'TimeType'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hours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5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Morning,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Afternoon,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Evening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0513" y="3526282"/>
            <a:ext cx="1049020" cy="1050925"/>
            <a:chOff x="810513" y="3526282"/>
            <a:chExt cx="1049020" cy="105092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863" y="3532632"/>
              <a:ext cx="1036319" cy="103784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6863" y="3532632"/>
              <a:ext cx="1036319" cy="1038225"/>
            </a:xfrm>
            <a:custGeom>
              <a:avLst/>
              <a:gdLst/>
              <a:ahLst/>
              <a:cxnLst/>
              <a:rect l="l" t="t" r="r" b="b"/>
              <a:pathLst>
                <a:path w="1036319" h="1038225">
                  <a:moveTo>
                    <a:pt x="0" y="518921"/>
                  </a:moveTo>
                  <a:lnTo>
                    <a:pt x="2117" y="471682"/>
                  </a:lnTo>
                  <a:lnTo>
                    <a:pt x="8348" y="425632"/>
                  </a:lnTo>
                  <a:lnTo>
                    <a:pt x="18509" y="380955"/>
                  </a:lnTo>
                  <a:lnTo>
                    <a:pt x="32417" y="337834"/>
                  </a:lnTo>
                  <a:lnTo>
                    <a:pt x="49890" y="296452"/>
                  </a:lnTo>
                  <a:lnTo>
                    <a:pt x="70744" y="256991"/>
                  </a:lnTo>
                  <a:lnTo>
                    <a:pt x="94797" y="219635"/>
                  </a:lnTo>
                  <a:lnTo>
                    <a:pt x="121865" y="184568"/>
                  </a:lnTo>
                  <a:lnTo>
                    <a:pt x="151766" y="151971"/>
                  </a:lnTo>
                  <a:lnTo>
                    <a:pt x="184317" y="122028"/>
                  </a:lnTo>
                  <a:lnTo>
                    <a:pt x="219334" y="94923"/>
                  </a:lnTo>
                  <a:lnTo>
                    <a:pt x="256635" y="70837"/>
                  </a:lnTo>
                  <a:lnTo>
                    <a:pt x="296038" y="49955"/>
                  </a:lnTo>
                  <a:lnTo>
                    <a:pt x="337358" y="32459"/>
                  </a:lnTo>
                  <a:lnTo>
                    <a:pt x="380413" y="18533"/>
                  </a:lnTo>
                  <a:lnTo>
                    <a:pt x="425020" y="8359"/>
                  </a:lnTo>
                  <a:lnTo>
                    <a:pt x="470997" y="2120"/>
                  </a:lnTo>
                  <a:lnTo>
                    <a:pt x="518160" y="0"/>
                  </a:lnTo>
                  <a:lnTo>
                    <a:pt x="565317" y="2120"/>
                  </a:lnTo>
                  <a:lnTo>
                    <a:pt x="611289" y="8359"/>
                  </a:lnTo>
                  <a:lnTo>
                    <a:pt x="655893" y="18533"/>
                  </a:lnTo>
                  <a:lnTo>
                    <a:pt x="698946" y="32459"/>
                  </a:lnTo>
                  <a:lnTo>
                    <a:pt x="740265" y="49955"/>
                  </a:lnTo>
                  <a:lnTo>
                    <a:pt x="779667" y="70837"/>
                  </a:lnTo>
                  <a:lnTo>
                    <a:pt x="816968" y="94923"/>
                  </a:lnTo>
                  <a:lnTo>
                    <a:pt x="851987" y="122028"/>
                  </a:lnTo>
                  <a:lnTo>
                    <a:pt x="884539" y="151971"/>
                  </a:lnTo>
                  <a:lnTo>
                    <a:pt x="914441" y="184568"/>
                  </a:lnTo>
                  <a:lnTo>
                    <a:pt x="941512" y="219635"/>
                  </a:lnTo>
                  <a:lnTo>
                    <a:pt x="965566" y="256991"/>
                  </a:lnTo>
                  <a:lnTo>
                    <a:pt x="986423" y="296452"/>
                  </a:lnTo>
                  <a:lnTo>
                    <a:pt x="1003897" y="337834"/>
                  </a:lnTo>
                  <a:lnTo>
                    <a:pt x="1017807" y="380955"/>
                  </a:lnTo>
                  <a:lnTo>
                    <a:pt x="1027970" y="425632"/>
                  </a:lnTo>
                  <a:lnTo>
                    <a:pt x="1034202" y="471682"/>
                  </a:lnTo>
                  <a:lnTo>
                    <a:pt x="1036319" y="518921"/>
                  </a:lnTo>
                  <a:lnTo>
                    <a:pt x="1034202" y="566161"/>
                  </a:lnTo>
                  <a:lnTo>
                    <a:pt x="1027970" y="612211"/>
                  </a:lnTo>
                  <a:lnTo>
                    <a:pt x="1017807" y="656888"/>
                  </a:lnTo>
                  <a:lnTo>
                    <a:pt x="1003897" y="700009"/>
                  </a:lnTo>
                  <a:lnTo>
                    <a:pt x="986423" y="741391"/>
                  </a:lnTo>
                  <a:lnTo>
                    <a:pt x="965566" y="780852"/>
                  </a:lnTo>
                  <a:lnTo>
                    <a:pt x="941512" y="818208"/>
                  </a:lnTo>
                  <a:lnTo>
                    <a:pt x="914441" y="853275"/>
                  </a:lnTo>
                  <a:lnTo>
                    <a:pt x="884539" y="885872"/>
                  </a:lnTo>
                  <a:lnTo>
                    <a:pt x="851987" y="915815"/>
                  </a:lnTo>
                  <a:lnTo>
                    <a:pt x="816968" y="942920"/>
                  </a:lnTo>
                  <a:lnTo>
                    <a:pt x="779667" y="967006"/>
                  </a:lnTo>
                  <a:lnTo>
                    <a:pt x="740265" y="987888"/>
                  </a:lnTo>
                  <a:lnTo>
                    <a:pt x="698946" y="1005384"/>
                  </a:lnTo>
                  <a:lnTo>
                    <a:pt x="655893" y="1019310"/>
                  </a:lnTo>
                  <a:lnTo>
                    <a:pt x="611289" y="1029484"/>
                  </a:lnTo>
                  <a:lnTo>
                    <a:pt x="565317" y="1035723"/>
                  </a:lnTo>
                  <a:lnTo>
                    <a:pt x="518160" y="1037843"/>
                  </a:lnTo>
                  <a:lnTo>
                    <a:pt x="470997" y="1035723"/>
                  </a:lnTo>
                  <a:lnTo>
                    <a:pt x="425020" y="1029484"/>
                  </a:lnTo>
                  <a:lnTo>
                    <a:pt x="380413" y="1019310"/>
                  </a:lnTo>
                  <a:lnTo>
                    <a:pt x="337358" y="1005384"/>
                  </a:lnTo>
                  <a:lnTo>
                    <a:pt x="296038" y="987888"/>
                  </a:lnTo>
                  <a:lnTo>
                    <a:pt x="256635" y="967006"/>
                  </a:lnTo>
                  <a:lnTo>
                    <a:pt x="219334" y="942920"/>
                  </a:lnTo>
                  <a:lnTo>
                    <a:pt x="184317" y="915815"/>
                  </a:lnTo>
                  <a:lnTo>
                    <a:pt x="151766" y="885872"/>
                  </a:lnTo>
                  <a:lnTo>
                    <a:pt x="121865" y="853275"/>
                  </a:lnTo>
                  <a:lnTo>
                    <a:pt x="94797" y="818208"/>
                  </a:lnTo>
                  <a:lnTo>
                    <a:pt x="70744" y="780852"/>
                  </a:lnTo>
                  <a:lnTo>
                    <a:pt x="49890" y="741391"/>
                  </a:lnTo>
                  <a:lnTo>
                    <a:pt x="32417" y="700009"/>
                  </a:lnTo>
                  <a:lnTo>
                    <a:pt x="18509" y="656888"/>
                  </a:lnTo>
                  <a:lnTo>
                    <a:pt x="8348" y="612211"/>
                  </a:lnTo>
                  <a:lnTo>
                    <a:pt x="2117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9536" y="4881371"/>
            <a:ext cx="10412095" cy="82931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658495">
              <a:lnSpc>
                <a:spcPct val="100000"/>
              </a:lnSpc>
              <a:spcBef>
                <a:spcPts val="1465"/>
              </a:spcBef>
              <a:tabLst>
                <a:tab pos="544957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Dropping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InvoiceNo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starting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Calibri"/>
                <a:cs typeface="Calibri"/>
              </a:rPr>
              <a:t>'C’	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cancellation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5150" y="4771390"/>
            <a:ext cx="1050925" cy="1049020"/>
            <a:chOff x="565150" y="4771390"/>
            <a:chExt cx="1050925" cy="104902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768" y="4964277"/>
              <a:ext cx="975575" cy="6839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1500" y="4777740"/>
              <a:ext cx="1038225" cy="1036319"/>
            </a:xfrm>
            <a:custGeom>
              <a:avLst/>
              <a:gdLst/>
              <a:ahLst/>
              <a:cxnLst/>
              <a:rect l="l" t="t" r="r" b="b"/>
              <a:pathLst>
                <a:path w="1038225" h="1036320">
                  <a:moveTo>
                    <a:pt x="0" y="518160"/>
                  </a:moveTo>
                  <a:lnTo>
                    <a:pt x="2120" y="471002"/>
                  </a:lnTo>
                  <a:lnTo>
                    <a:pt x="8360" y="425030"/>
                  </a:lnTo>
                  <a:lnTo>
                    <a:pt x="18536" y="380426"/>
                  </a:lnTo>
                  <a:lnTo>
                    <a:pt x="32465" y="337373"/>
                  </a:lnTo>
                  <a:lnTo>
                    <a:pt x="49964" y="296054"/>
                  </a:lnTo>
                  <a:lnTo>
                    <a:pt x="70849" y="256652"/>
                  </a:lnTo>
                  <a:lnTo>
                    <a:pt x="94937" y="219351"/>
                  </a:lnTo>
                  <a:lnTo>
                    <a:pt x="122045" y="184332"/>
                  </a:lnTo>
                  <a:lnTo>
                    <a:pt x="151990" y="151780"/>
                  </a:lnTo>
                  <a:lnTo>
                    <a:pt x="184589" y="121878"/>
                  </a:lnTo>
                  <a:lnTo>
                    <a:pt x="219657" y="94807"/>
                  </a:lnTo>
                  <a:lnTo>
                    <a:pt x="257014" y="70753"/>
                  </a:lnTo>
                  <a:lnTo>
                    <a:pt x="296474" y="49896"/>
                  </a:lnTo>
                  <a:lnTo>
                    <a:pt x="337855" y="32422"/>
                  </a:lnTo>
                  <a:lnTo>
                    <a:pt x="380973" y="18512"/>
                  </a:lnTo>
                  <a:lnTo>
                    <a:pt x="425646" y="8349"/>
                  </a:lnTo>
                  <a:lnTo>
                    <a:pt x="471690" y="2117"/>
                  </a:lnTo>
                  <a:lnTo>
                    <a:pt x="518922" y="0"/>
                  </a:lnTo>
                  <a:lnTo>
                    <a:pt x="566161" y="2117"/>
                  </a:lnTo>
                  <a:lnTo>
                    <a:pt x="612211" y="8349"/>
                  </a:lnTo>
                  <a:lnTo>
                    <a:pt x="656888" y="18512"/>
                  </a:lnTo>
                  <a:lnTo>
                    <a:pt x="700009" y="32422"/>
                  </a:lnTo>
                  <a:lnTo>
                    <a:pt x="741391" y="49896"/>
                  </a:lnTo>
                  <a:lnTo>
                    <a:pt x="780852" y="70753"/>
                  </a:lnTo>
                  <a:lnTo>
                    <a:pt x="818208" y="94807"/>
                  </a:lnTo>
                  <a:lnTo>
                    <a:pt x="853275" y="121878"/>
                  </a:lnTo>
                  <a:lnTo>
                    <a:pt x="885872" y="151780"/>
                  </a:lnTo>
                  <a:lnTo>
                    <a:pt x="915815" y="184332"/>
                  </a:lnTo>
                  <a:lnTo>
                    <a:pt x="942920" y="219351"/>
                  </a:lnTo>
                  <a:lnTo>
                    <a:pt x="967006" y="256652"/>
                  </a:lnTo>
                  <a:lnTo>
                    <a:pt x="987888" y="296054"/>
                  </a:lnTo>
                  <a:lnTo>
                    <a:pt x="1005384" y="337373"/>
                  </a:lnTo>
                  <a:lnTo>
                    <a:pt x="1019310" y="380426"/>
                  </a:lnTo>
                  <a:lnTo>
                    <a:pt x="1029484" y="425030"/>
                  </a:lnTo>
                  <a:lnTo>
                    <a:pt x="1035723" y="471002"/>
                  </a:lnTo>
                  <a:lnTo>
                    <a:pt x="1037844" y="518160"/>
                  </a:lnTo>
                  <a:lnTo>
                    <a:pt x="1035723" y="565317"/>
                  </a:lnTo>
                  <a:lnTo>
                    <a:pt x="1029484" y="611289"/>
                  </a:lnTo>
                  <a:lnTo>
                    <a:pt x="1019310" y="655893"/>
                  </a:lnTo>
                  <a:lnTo>
                    <a:pt x="1005384" y="698946"/>
                  </a:lnTo>
                  <a:lnTo>
                    <a:pt x="987888" y="740265"/>
                  </a:lnTo>
                  <a:lnTo>
                    <a:pt x="967006" y="779667"/>
                  </a:lnTo>
                  <a:lnTo>
                    <a:pt x="942920" y="816968"/>
                  </a:lnTo>
                  <a:lnTo>
                    <a:pt x="915815" y="851987"/>
                  </a:lnTo>
                  <a:lnTo>
                    <a:pt x="885872" y="884539"/>
                  </a:lnTo>
                  <a:lnTo>
                    <a:pt x="853275" y="914441"/>
                  </a:lnTo>
                  <a:lnTo>
                    <a:pt x="818208" y="941512"/>
                  </a:lnTo>
                  <a:lnTo>
                    <a:pt x="780852" y="965566"/>
                  </a:lnTo>
                  <a:lnTo>
                    <a:pt x="741391" y="986423"/>
                  </a:lnTo>
                  <a:lnTo>
                    <a:pt x="700009" y="1003897"/>
                  </a:lnTo>
                  <a:lnTo>
                    <a:pt x="656888" y="1017807"/>
                  </a:lnTo>
                  <a:lnTo>
                    <a:pt x="612211" y="1027970"/>
                  </a:lnTo>
                  <a:lnTo>
                    <a:pt x="566161" y="1034202"/>
                  </a:lnTo>
                  <a:lnTo>
                    <a:pt x="518922" y="1036320"/>
                  </a:lnTo>
                  <a:lnTo>
                    <a:pt x="471690" y="1034202"/>
                  </a:lnTo>
                  <a:lnTo>
                    <a:pt x="425646" y="1027970"/>
                  </a:lnTo>
                  <a:lnTo>
                    <a:pt x="380973" y="1017807"/>
                  </a:lnTo>
                  <a:lnTo>
                    <a:pt x="337855" y="1003897"/>
                  </a:lnTo>
                  <a:lnTo>
                    <a:pt x="296474" y="986423"/>
                  </a:lnTo>
                  <a:lnTo>
                    <a:pt x="257014" y="965566"/>
                  </a:lnTo>
                  <a:lnTo>
                    <a:pt x="219657" y="941512"/>
                  </a:lnTo>
                  <a:lnTo>
                    <a:pt x="184589" y="914441"/>
                  </a:lnTo>
                  <a:lnTo>
                    <a:pt x="151990" y="884539"/>
                  </a:lnTo>
                  <a:lnTo>
                    <a:pt x="122045" y="851987"/>
                  </a:lnTo>
                  <a:lnTo>
                    <a:pt x="94937" y="816968"/>
                  </a:lnTo>
                  <a:lnTo>
                    <a:pt x="70849" y="779667"/>
                  </a:lnTo>
                  <a:lnTo>
                    <a:pt x="49964" y="740265"/>
                  </a:lnTo>
                  <a:lnTo>
                    <a:pt x="32465" y="698946"/>
                  </a:lnTo>
                  <a:lnTo>
                    <a:pt x="18536" y="655893"/>
                  </a:lnTo>
                  <a:lnTo>
                    <a:pt x="8360" y="611289"/>
                  </a:lnTo>
                  <a:lnTo>
                    <a:pt x="2120" y="565317"/>
                  </a:lnTo>
                  <a:lnTo>
                    <a:pt x="0" y="51816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7994" y="229946"/>
            <a:ext cx="7016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HIERARCHICAL</a:t>
            </a:r>
            <a:r>
              <a:rPr spc="-20" dirty="0"/>
              <a:t> </a:t>
            </a:r>
            <a:r>
              <a:rPr dirty="0"/>
              <a:t>|</a:t>
            </a:r>
            <a:r>
              <a:rPr spc="-15" dirty="0"/>
              <a:t> 3CLUSTER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" y="803146"/>
            <a:ext cx="6088379" cy="60457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74972" y="1077849"/>
            <a:ext cx="1397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</a:t>
            </a:r>
            <a:r>
              <a:rPr sz="2000" spc="-5" dirty="0">
                <a:solidFill>
                  <a:srgbClr val="C00000"/>
                </a:solidFill>
                <a:latin typeface="Arial Black"/>
                <a:cs typeface="Arial Black"/>
              </a:rPr>
              <a:t>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9596" y="3040126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9596" y="5078984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29528" y="903732"/>
            <a:ext cx="5981700" cy="2161540"/>
            <a:chOff x="6129528" y="903732"/>
            <a:chExt cx="5981700" cy="21615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528" y="903732"/>
              <a:ext cx="5981700" cy="14386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73952" y="2574036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2574036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89089" y="2634488"/>
            <a:ext cx="984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55607" y="2587751"/>
            <a:ext cx="3055620" cy="45593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47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67602" y="3253485"/>
            <a:ext cx="2426970" cy="497840"/>
            <a:chOff x="6467602" y="3253485"/>
            <a:chExt cx="2426970" cy="497840"/>
          </a:xfrm>
        </p:grpSpPr>
        <p:sp>
          <p:nvSpPr>
            <p:cNvPr id="15" name="object 15"/>
            <p:cNvSpPr/>
            <p:nvPr/>
          </p:nvSpPr>
          <p:spPr>
            <a:xfrm>
              <a:off x="6473952" y="325983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73952" y="325983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89089" y="3320872"/>
            <a:ext cx="984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55607" y="3966971"/>
            <a:ext cx="3055620" cy="45593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7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67602" y="3946905"/>
            <a:ext cx="2426970" cy="497840"/>
            <a:chOff x="6467602" y="3946905"/>
            <a:chExt cx="2426970" cy="497840"/>
          </a:xfrm>
        </p:grpSpPr>
        <p:sp>
          <p:nvSpPr>
            <p:cNvPr id="20" name="object 20"/>
            <p:cNvSpPr/>
            <p:nvPr/>
          </p:nvSpPr>
          <p:spPr>
            <a:xfrm>
              <a:off x="6473952" y="395325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73952" y="395325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89089" y="4013961"/>
            <a:ext cx="984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55607" y="3275076"/>
            <a:ext cx="3055620" cy="457200"/>
          </a:xfrm>
          <a:prstGeom prst="rect">
            <a:avLst/>
          </a:prstGeom>
          <a:solidFill>
            <a:srgbClr val="FF0000"/>
          </a:solidFill>
          <a:ln w="12700">
            <a:solidFill>
              <a:srgbClr val="2E528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LOYAL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5546" y="229946"/>
            <a:ext cx="2158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spc="-15" dirty="0"/>
              <a:t>B</a:t>
            </a:r>
            <a:r>
              <a:rPr spc="-5" dirty="0"/>
              <a:t>SCAN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3528" y="804672"/>
            <a:ext cx="12125325" cy="5882640"/>
            <a:chOff x="33528" y="804672"/>
            <a:chExt cx="12125325" cy="58826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" y="804672"/>
              <a:ext cx="12124944" cy="404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288" y="4820412"/>
              <a:ext cx="9869423" cy="1866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4586"/>
            <a:ext cx="6095999" cy="59573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5546" y="229946"/>
            <a:ext cx="2158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spc="-15" dirty="0"/>
              <a:t>B</a:t>
            </a:r>
            <a:r>
              <a:rPr spc="-5" dirty="0"/>
              <a:t>SCAN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896111"/>
            <a:ext cx="6015228" cy="17907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67602" y="4245609"/>
            <a:ext cx="2426970" cy="497840"/>
            <a:chOff x="6467602" y="4245609"/>
            <a:chExt cx="2426970" cy="497840"/>
          </a:xfrm>
        </p:grpSpPr>
        <p:sp>
          <p:nvSpPr>
            <p:cNvPr id="7" name="object 7"/>
            <p:cNvSpPr/>
            <p:nvPr/>
          </p:nvSpPr>
          <p:spPr>
            <a:xfrm>
              <a:off x="6473952" y="4251959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3952" y="4251959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88834" y="4312361"/>
            <a:ext cx="986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55607" y="4265676"/>
            <a:ext cx="3055620" cy="457200"/>
          </a:xfrm>
          <a:prstGeom prst="rect">
            <a:avLst/>
          </a:prstGeom>
          <a:solidFill>
            <a:srgbClr val="00AF5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47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67602" y="4932934"/>
            <a:ext cx="2426970" cy="497840"/>
            <a:chOff x="6467602" y="4932934"/>
            <a:chExt cx="2426970" cy="497840"/>
          </a:xfrm>
        </p:grpSpPr>
        <p:sp>
          <p:nvSpPr>
            <p:cNvPr id="12" name="object 12"/>
            <p:cNvSpPr/>
            <p:nvPr/>
          </p:nvSpPr>
          <p:spPr>
            <a:xfrm>
              <a:off x="6473952" y="493928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171700" y="484632"/>
                  </a:lnTo>
                  <a:lnTo>
                    <a:pt x="2414016" y="242316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3952" y="493928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6"/>
                  </a:lnTo>
                  <a:lnTo>
                    <a:pt x="2171700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88834" y="5001005"/>
            <a:ext cx="986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55607" y="3566159"/>
            <a:ext cx="3055620" cy="457200"/>
          </a:xfrm>
          <a:prstGeom prst="rect">
            <a:avLst/>
          </a:prstGeom>
          <a:solidFill>
            <a:srgbClr val="C00000"/>
          </a:solidFill>
          <a:ln w="12700">
            <a:solidFill>
              <a:srgbClr val="2E528F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7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67602" y="3546094"/>
            <a:ext cx="2426970" cy="497840"/>
            <a:chOff x="6467602" y="3546094"/>
            <a:chExt cx="2426970" cy="497840"/>
          </a:xfrm>
        </p:grpSpPr>
        <p:sp>
          <p:nvSpPr>
            <p:cNvPr id="17" name="object 17"/>
            <p:cNvSpPr/>
            <p:nvPr/>
          </p:nvSpPr>
          <p:spPr>
            <a:xfrm>
              <a:off x="6473952" y="355244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3952" y="3552444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88834" y="3612844"/>
            <a:ext cx="986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55607" y="2915411"/>
            <a:ext cx="3055620" cy="457200"/>
          </a:xfrm>
          <a:prstGeom prst="rect">
            <a:avLst/>
          </a:prstGeom>
          <a:solidFill>
            <a:srgbClr val="92D050"/>
          </a:solidFill>
          <a:ln w="12700">
            <a:solidFill>
              <a:srgbClr val="2E528F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475"/>
              </a:spcBef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67602" y="2895345"/>
            <a:ext cx="2426970" cy="497840"/>
            <a:chOff x="6467602" y="2895345"/>
            <a:chExt cx="2426970" cy="497840"/>
          </a:xfrm>
        </p:grpSpPr>
        <p:sp>
          <p:nvSpPr>
            <p:cNvPr id="22" name="object 22"/>
            <p:cNvSpPr/>
            <p:nvPr/>
          </p:nvSpPr>
          <p:spPr>
            <a:xfrm>
              <a:off x="6473952" y="290169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2171700" y="0"/>
                  </a:moveTo>
                  <a:lnTo>
                    <a:pt x="0" y="0"/>
                  </a:lnTo>
                  <a:lnTo>
                    <a:pt x="242316" y="242315"/>
                  </a:lnTo>
                  <a:lnTo>
                    <a:pt x="0" y="484631"/>
                  </a:lnTo>
                  <a:lnTo>
                    <a:pt x="2171700" y="484631"/>
                  </a:lnTo>
                  <a:lnTo>
                    <a:pt x="2414016" y="242315"/>
                  </a:lnTo>
                  <a:lnTo>
                    <a:pt x="2171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73952" y="2901695"/>
              <a:ext cx="2414270" cy="485140"/>
            </a:xfrm>
            <a:custGeom>
              <a:avLst/>
              <a:gdLst/>
              <a:ahLst/>
              <a:cxnLst/>
              <a:rect l="l" t="t" r="r" b="b"/>
              <a:pathLst>
                <a:path w="2414270" h="485139">
                  <a:moveTo>
                    <a:pt x="0" y="0"/>
                  </a:moveTo>
                  <a:lnTo>
                    <a:pt x="2171700" y="0"/>
                  </a:lnTo>
                  <a:lnTo>
                    <a:pt x="2414016" y="242315"/>
                  </a:lnTo>
                  <a:lnTo>
                    <a:pt x="2171700" y="484631"/>
                  </a:lnTo>
                  <a:lnTo>
                    <a:pt x="0" y="484631"/>
                  </a:lnTo>
                  <a:lnTo>
                    <a:pt x="242316" y="2423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149210" y="2962782"/>
            <a:ext cx="10629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-1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55607" y="4954523"/>
            <a:ext cx="3055620" cy="457200"/>
          </a:xfrm>
          <a:prstGeom prst="rect">
            <a:avLst/>
          </a:prstGeom>
          <a:solidFill>
            <a:srgbClr val="FF0000"/>
          </a:solidFill>
          <a:ln w="12700">
            <a:solidFill>
              <a:srgbClr val="2E528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LOYAL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7696" y="1047952"/>
            <a:ext cx="1398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22572" y="3010916"/>
            <a:ext cx="1793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22572" y="5049773"/>
            <a:ext cx="1624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MONE</a:t>
            </a:r>
            <a:r>
              <a:rPr sz="2000" spc="-130" dirty="0">
                <a:solidFill>
                  <a:srgbClr val="C00000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A</a:t>
            </a:r>
            <a:r>
              <a:rPr sz="2000" spc="-95" dirty="0">
                <a:solidFill>
                  <a:srgbClr val="C00000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C00000"/>
                </a:solidFill>
                <a:latin typeface="Arial Black"/>
                <a:cs typeface="Arial Black"/>
              </a:rPr>
              <a:t>Y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546" y="229946"/>
            <a:ext cx="26454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275" y="1010411"/>
            <a:ext cx="11585448" cy="10622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6925" y="2211070"/>
            <a:ext cx="11598275" cy="3776979"/>
            <a:chOff x="296925" y="2211070"/>
            <a:chExt cx="11598275" cy="3776979"/>
          </a:xfrm>
        </p:grpSpPr>
        <p:sp>
          <p:nvSpPr>
            <p:cNvPr id="5" name="object 5"/>
            <p:cNvSpPr/>
            <p:nvPr/>
          </p:nvSpPr>
          <p:spPr>
            <a:xfrm>
              <a:off x="303275" y="2217420"/>
              <a:ext cx="11585575" cy="3764279"/>
            </a:xfrm>
            <a:custGeom>
              <a:avLst/>
              <a:gdLst/>
              <a:ahLst/>
              <a:cxnLst/>
              <a:rect l="l" t="t" r="r" b="b"/>
              <a:pathLst>
                <a:path w="11585575" h="3764279">
                  <a:moveTo>
                    <a:pt x="11585448" y="0"/>
                  </a:moveTo>
                  <a:lnTo>
                    <a:pt x="0" y="0"/>
                  </a:lnTo>
                  <a:lnTo>
                    <a:pt x="0" y="3764279"/>
                  </a:lnTo>
                  <a:lnTo>
                    <a:pt x="11585448" y="3764279"/>
                  </a:lnTo>
                  <a:lnTo>
                    <a:pt x="1158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275" y="2217420"/>
              <a:ext cx="11585575" cy="3764279"/>
            </a:xfrm>
            <a:custGeom>
              <a:avLst/>
              <a:gdLst/>
              <a:ahLst/>
              <a:cxnLst/>
              <a:rect l="l" t="t" r="r" b="b"/>
              <a:pathLst>
                <a:path w="11585575" h="3764279">
                  <a:moveTo>
                    <a:pt x="0" y="3764279"/>
                  </a:moveTo>
                  <a:lnTo>
                    <a:pt x="11585448" y="3764279"/>
                  </a:lnTo>
                  <a:lnTo>
                    <a:pt x="11585448" y="0"/>
                  </a:lnTo>
                  <a:lnTo>
                    <a:pt x="0" y="0"/>
                  </a:lnTo>
                  <a:lnTo>
                    <a:pt x="0" y="37642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2015" y="2425953"/>
            <a:ext cx="114096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6510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simple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binning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quantile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segmentation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moved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complex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models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glance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where/how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exploit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better.</a:t>
            </a:r>
            <a:endParaRPr sz="1800">
              <a:latin typeface="Calibri"/>
              <a:cs typeface="Calibri"/>
            </a:endParaRPr>
          </a:p>
          <a:p>
            <a:pPr marL="299085" marR="104139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moved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k-means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visualized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clusters.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assurance 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k-means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solution.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moved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tried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Clustering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clusterer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well.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useful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basis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cateorize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behavioral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valuability,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loyalty,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profitability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business.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Though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significantly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separated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visible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plots,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obtained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fairly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valid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useful as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algorithms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299085" marR="335280" indent="-287020" algn="just">
              <a:lnSpc>
                <a:spcPct val="100000"/>
              </a:lnSpc>
              <a:buFont typeface="Wingdings"/>
              <a:buChar char=""/>
              <a:tabLst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depends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how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business plans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 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results,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level of granularity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want 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clusters.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Keeping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points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view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 clustered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major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segments based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our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per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criteria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shown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dataframe.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FINAL</a:t>
            </a:r>
            <a:r>
              <a:rPr spc="-35" dirty="0"/>
              <a:t> </a:t>
            </a:r>
            <a:r>
              <a:rPr spc="-20" dirty="0"/>
              <a:t>CONCLUSION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188719"/>
            <a:ext cx="12192000" cy="524510"/>
          </a:xfrm>
          <a:custGeom>
            <a:avLst/>
            <a:gdLst/>
            <a:ahLst/>
            <a:cxnLst/>
            <a:rect l="l" t="t" r="r" b="b"/>
            <a:pathLst>
              <a:path w="12192000" h="524510">
                <a:moveTo>
                  <a:pt x="12192000" y="0"/>
                </a:moveTo>
                <a:lnTo>
                  <a:pt x="0" y="0"/>
                </a:lnTo>
                <a:lnTo>
                  <a:pt x="0" y="524255"/>
                </a:lnTo>
                <a:lnTo>
                  <a:pt x="12192000" y="5242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097" y="1205560"/>
            <a:ext cx="10738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14" dirty="0">
                <a:solidFill>
                  <a:srgbClr val="FFFFFF"/>
                </a:solidFill>
                <a:latin typeface="Roboto"/>
                <a:cs typeface="Roboto"/>
              </a:rPr>
              <a:t>CUSľOMER</a:t>
            </a:r>
            <a:r>
              <a:rPr sz="2800" b="1" spc="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Roboto"/>
                <a:cs typeface="Roboto"/>
              </a:rPr>
              <a:t>SEGMENľS</a:t>
            </a:r>
            <a:r>
              <a:rPr sz="2800" b="1" spc="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130" dirty="0">
                <a:solidFill>
                  <a:srgbClr val="FFFFFF"/>
                </a:solidFill>
                <a:latin typeface="Roboto"/>
                <a:cs typeface="Roboto"/>
              </a:rPr>
              <a:t>OBľAINED</a:t>
            </a:r>
            <a:r>
              <a:rPr sz="2800" b="1" spc="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180" dirty="0">
                <a:solidFill>
                  <a:srgbClr val="FFFFFF"/>
                </a:solidFill>
                <a:latin typeface="Roboto"/>
                <a:cs typeface="Roboto"/>
              </a:rPr>
              <a:t>ÏROM</a:t>
            </a:r>
            <a:r>
              <a:rPr sz="2800" b="1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90" dirty="0">
                <a:solidFill>
                  <a:srgbClr val="FFFFFF"/>
                </a:solidFill>
                <a:latin typeface="Roboto"/>
                <a:cs typeface="Roboto"/>
              </a:rPr>
              <a:t>CLUSľERING</a:t>
            </a:r>
            <a:r>
              <a:rPr sz="2800" b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FFFFFF"/>
                </a:solidFill>
                <a:latin typeface="Roboto"/>
                <a:cs typeface="Roboto"/>
              </a:rPr>
              <a:t>ANALYSIS</a:t>
            </a:r>
            <a:endParaRPr sz="28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" y="2430779"/>
            <a:ext cx="11719560" cy="3127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2496" y="3712464"/>
            <a:ext cx="6365748" cy="294589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968" y="1037844"/>
            <a:ext cx="11733530" cy="5704840"/>
            <a:chOff x="124968" y="1037844"/>
            <a:chExt cx="11733530" cy="570484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6" y="1037844"/>
              <a:ext cx="6518148" cy="26197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6" y="1037844"/>
              <a:ext cx="5120640" cy="27325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68" y="3712462"/>
              <a:ext cx="5215128" cy="302971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0776" y="174752"/>
            <a:ext cx="661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MOST</a:t>
            </a:r>
            <a:r>
              <a:rPr spc="-50" dirty="0"/>
              <a:t> </a:t>
            </a:r>
            <a:r>
              <a:rPr dirty="0"/>
              <a:t>FREQUENT</a:t>
            </a:r>
            <a:r>
              <a:rPr spc="-45" dirty="0"/>
              <a:t> </a:t>
            </a:r>
            <a:r>
              <a:rPr spc="-55" dirty="0"/>
              <a:t>VALUES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897" y="278333"/>
            <a:ext cx="6619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8935" algn="l"/>
              </a:tabLst>
            </a:pPr>
            <a:r>
              <a:rPr dirty="0"/>
              <a:t>MOST	FREQUENT</a:t>
            </a:r>
            <a:r>
              <a:rPr spc="-65" dirty="0"/>
              <a:t> </a:t>
            </a:r>
            <a:r>
              <a:rPr spc="-55" dirty="0"/>
              <a:t>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6259" y="170687"/>
            <a:ext cx="11302365" cy="6468110"/>
            <a:chOff x="556259" y="170687"/>
            <a:chExt cx="11302365" cy="6468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59" y="1004315"/>
              <a:ext cx="11079480" cy="56342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3967" y="170687"/>
              <a:ext cx="684276" cy="632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82" y="189542"/>
            <a:ext cx="11926314" cy="64272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738" y="34544"/>
            <a:ext cx="661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MOST</a:t>
            </a:r>
            <a:r>
              <a:rPr spc="-50" dirty="0"/>
              <a:t> </a:t>
            </a:r>
            <a:r>
              <a:rPr dirty="0"/>
              <a:t>FREQUENT</a:t>
            </a:r>
            <a:r>
              <a:rPr spc="-45" dirty="0"/>
              <a:t> </a:t>
            </a:r>
            <a:r>
              <a:rPr spc="-55" dirty="0"/>
              <a:t>VALUES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" y="487680"/>
            <a:ext cx="11803380" cy="301980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739" y="3216655"/>
            <a:ext cx="43529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solidFill>
                  <a:srgbClr val="2E5395"/>
                </a:solidFill>
                <a:latin typeface="Arial Black"/>
                <a:cs typeface="Arial Black"/>
              </a:rPr>
              <a:t>Observations/Hypothesis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3680459"/>
            <a:ext cx="12085320" cy="5886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91440" marR="146685">
              <a:lnSpc>
                <a:spcPct val="100000"/>
              </a:lnSpc>
              <a:spcBef>
                <a:spcPts val="3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United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Kingdom.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considerable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Germany,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France,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EIRE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Spain.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4320540"/>
            <a:ext cx="12085320" cy="39941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orders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placed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Saturdays.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non-working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retailer.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6350" y="4765294"/>
            <a:ext cx="12098020" cy="1241425"/>
            <a:chOff x="-6350" y="4765294"/>
            <a:chExt cx="12098020" cy="1241425"/>
          </a:xfrm>
        </p:grpSpPr>
        <p:sp>
          <p:nvSpPr>
            <p:cNvPr id="10" name="object 10"/>
            <p:cNvSpPr/>
            <p:nvPr/>
          </p:nvSpPr>
          <p:spPr>
            <a:xfrm>
              <a:off x="0" y="4771644"/>
              <a:ext cx="12085320" cy="588645"/>
            </a:xfrm>
            <a:custGeom>
              <a:avLst/>
              <a:gdLst/>
              <a:ahLst/>
              <a:cxnLst/>
              <a:rect l="l" t="t" r="r" b="b"/>
              <a:pathLst>
                <a:path w="12085320" h="588645">
                  <a:moveTo>
                    <a:pt x="12085320" y="0"/>
                  </a:moveTo>
                  <a:lnTo>
                    <a:pt x="0" y="0"/>
                  </a:lnTo>
                  <a:lnTo>
                    <a:pt x="0" y="588263"/>
                  </a:lnTo>
                  <a:lnTo>
                    <a:pt x="12085320" y="588263"/>
                  </a:lnTo>
                  <a:lnTo>
                    <a:pt x="12085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771644"/>
              <a:ext cx="12085320" cy="588645"/>
            </a:xfrm>
            <a:custGeom>
              <a:avLst/>
              <a:gdLst/>
              <a:ahLst/>
              <a:cxnLst/>
              <a:rect l="l" t="t" r="r" b="b"/>
              <a:pathLst>
                <a:path w="12085320" h="588645">
                  <a:moveTo>
                    <a:pt x="0" y="588263"/>
                  </a:moveTo>
                  <a:lnTo>
                    <a:pt x="12085320" y="588263"/>
                  </a:lnTo>
                  <a:lnTo>
                    <a:pt x="12085320" y="0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5413248"/>
              <a:ext cx="12085320" cy="586740"/>
            </a:xfrm>
            <a:custGeom>
              <a:avLst/>
              <a:gdLst/>
              <a:ahLst/>
              <a:cxnLst/>
              <a:rect l="l" t="t" r="r" b="b"/>
              <a:pathLst>
                <a:path w="12085320" h="586739">
                  <a:moveTo>
                    <a:pt x="12085320" y="0"/>
                  </a:moveTo>
                  <a:lnTo>
                    <a:pt x="0" y="0"/>
                  </a:lnTo>
                  <a:lnTo>
                    <a:pt x="0" y="586739"/>
                  </a:lnTo>
                  <a:lnTo>
                    <a:pt x="12085320" y="586739"/>
                  </a:lnTo>
                  <a:lnTo>
                    <a:pt x="12085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413248"/>
              <a:ext cx="12085320" cy="586740"/>
            </a:xfrm>
            <a:custGeom>
              <a:avLst/>
              <a:gdLst/>
              <a:ahLst/>
              <a:cxnLst/>
              <a:rect l="l" t="t" r="r" b="b"/>
              <a:pathLst>
                <a:path w="12085320" h="586739">
                  <a:moveTo>
                    <a:pt x="0" y="586739"/>
                  </a:moveTo>
                  <a:lnTo>
                    <a:pt x="12085320" y="586739"/>
                  </a:lnTo>
                  <a:lnTo>
                    <a:pt x="12085320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0" y="4764785"/>
            <a:ext cx="1207897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 marR="24828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30797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purchased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gifts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month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November,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October,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December,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September.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Less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purchased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gifts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month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April,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January,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February.</a:t>
            </a:r>
            <a:endParaRPr sz="1800">
              <a:latin typeface="Calibri"/>
              <a:cs typeface="Calibri"/>
            </a:endParaRPr>
          </a:p>
          <a:p>
            <a:pPr marL="81915" marR="608330">
              <a:lnSpc>
                <a:spcPct val="100000"/>
              </a:lnSpc>
              <a:spcBef>
                <a:spcPts val="725"/>
              </a:spcBef>
              <a:buAutoNum type="arabicPeriod" startAt="3"/>
              <a:tabLst>
                <a:tab pos="30797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purchased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Afternoon,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moderate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purchased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Morning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Evening.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0" y="6053328"/>
            <a:ext cx="12085320" cy="5886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1440" marR="23495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HANGING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HEART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T-LIGHT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HOLDER,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REGENCY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CAKESTAND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TIER,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JUMBO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BAG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RETRO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SPOT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ordered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082" y="170687"/>
            <a:ext cx="11926570" cy="6446520"/>
            <a:chOff x="118082" y="170687"/>
            <a:chExt cx="11926570" cy="6446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82" y="189542"/>
              <a:ext cx="11926314" cy="64272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3968" y="170687"/>
              <a:ext cx="684276" cy="6324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130" y="34544"/>
            <a:ext cx="643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LESS</a:t>
            </a:r>
            <a:r>
              <a:rPr spc="-30" dirty="0"/>
              <a:t> </a:t>
            </a:r>
            <a:r>
              <a:rPr spc="-5" dirty="0"/>
              <a:t>FREQUENT</a:t>
            </a:r>
            <a:r>
              <a:rPr spc="-30" dirty="0"/>
              <a:t> </a:t>
            </a:r>
            <a:r>
              <a:rPr spc="-55" dirty="0"/>
              <a:t>VALUES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3216655"/>
            <a:ext cx="43529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solidFill>
                  <a:srgbClr val="2E5395"/>
                </a:solidFill>
                <a:latin typeface="Arial Black"/>
                <a:cs typeface="Arial Black"/>
              </a:rPr>
              <a:t>Observations/Hypothesis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3680459"/>
            <a:ext cx="12085320" cy="480059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Saudi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Arabia,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Bahrain,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Czech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Republic,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Brazil,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Lithuania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4288535"/>
            <a:ext cx="12085320" cy="82804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GREEN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METAL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BAG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CHARM,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METAL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BAG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CHARM,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BLUE/NAT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NECLACE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PENDENT,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PINK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EASTER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FLOWER,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PAPER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CRAFT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LITTLE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BIRDIE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some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sold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92836"/>
            <a:ext cx="11916155" cy="3002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COUNTRY</a:t>
            </a:r>
            <a:r>
              <a:rPr spc="-50" dirty="0"/>
              <a:t> </a:t>
            </a:r>
            <a:r>
              <a:rPr dirty="0"/>
              <a:t>WISE</a:t>
            </a:r>
            <a:r>
              <a:rPr spc="-45" dirty="0"/>
              <a:t> </a:t>
            </a:r>
            <a:r>
              <a:rPr dirty="0"/>
              <a:t>ORDERS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3968" y="170687"/>
            <a:ext cx="684276" cy="6324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45336"/>
            <a:ext cx="12191999" cy="3767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1670</Words>
  <Application>Microsoft Office PowerPoint</Application>
  <PresentationFormat>Widescreen</PresentationFormat>
  <Paragraphs>285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Black</vt:lpstr>
      <vt:lpstr>Calibri</vt:lpstr>
      <vt:lpstr>Calibri Light</vt:lpstr>
      <vt:lpstr>Roboto</vt:lpstr>
      <vt:lpstr>Times New Roman</vt:lpstr>
      <vt:lpstr>Wingdings</vt:lpstr>
      <vt:lpstr>Office Theme</vt:lpstr>
      <vt:lpstr>PowerPoint Presentation</vt:lpstr>
      <vt:lpstr>INTRODUCTION</vt:lpstr>
      <vt:lpstr>IMPORTING AND INSPECTING DATASET</vt:lpstr>
      <vt:lpstr>FEATURE ENGINEERING</vt:lpstr>
      <vt:lpstr>MOST FREQUENT VALUES</vt:lpstr>
      <vt:lpstr>MOST FREQUENT VALUES</vt:lpstr>
      <vt:lpstr>MOST FREQUENT VALUES</vt:lpstr>
      <vt:lpstr>LESS FREQUENT VALUES</vt:lpstr>
      <vt:lpstr>COUNTRY WISE ORDERS</vt:lpstr>
      <vt:lpstr>COUNTRY WISE ORDERS</vt:lpstr>
      <vt:lpstr>COUNTRY WISE CUSTOMERS</vt:lpstr>
      <vt:lpstr>COUNTRY WISE PURCHASE QUANTITY</vt:lpstr>
      <vt:lpstr>PRODUCT WISE PURCHASE QUANTITY</vt:lpstr>
      <vt:lpstr>PRODUCT WISE REVENUE</vt:lpstr>
      <vt:lpstr>PRODUCT WISE CUSTOMERS</vt:lpstr>
      <vt:lpstr>CUSTOMER WISE CANCELLATIONS</vt:lpstr>
      <vt:lpstr>COUNTRY WISE CANCELLATIONS</vt:lpstr>
      <vt:lpstr>VISUALIZING DISTRIBUTIONS</vt:lpstr>
      <vt:lpstr>LOG TRANSFORMATION</vt:lpstr>
      <vt:lpstr>RFM ANALYSIS</vt:lpstr>
      <vt:lpstr>RFM MODELLING</vt:lpstr>
      <vt:lpstr>RFM MODELLING</vt:lpstr>
      <vt:lpstr>RFM CORRELATION HEATMAP</vt:lpstr>
      <vt:lpstr>Pipeline</vt:lpstr>
      <vt:lpstr>BINNING RFM SCORES</vt:lpstr>
      <vt:lpstr>BINNING RFM SCORES</vt:lpstr>
      <vt:lpstr>QUANTILE CUT</vt:lpstr>
      <vt:lpstr>QUANTILE CUT</vt:lpstr>
      <vt:lpstr>K-MEANS CLUSTERING</vt:lpstr>
      <vt:lpstr>K-MEANS | 2CLUSTER</vt:lpstr>
      <vt:lpstr>K-MEANS | 2CLUSTER</vt:lpstr>
      <vt:lpstr>K-MEANS | 5CLUSTER</vt:lpstr>
      <vt:lpstr>K-MEANS | 5CLUSTER</vt:lpstr>
      <vt:lpstr>K-MEANS | 4CLUSTER</vt:lpstr>
      <vt:lpstr>K-MEANS | 4CLUSTER</vt:lpstr>
      <vt:lpstr>HIERARCHICAL CLUSTERING</vt:lpstr>
      <vt:lpstr>HIERARCHICAL | 2CLUSTER</vt:lpstr>
      <vt:lpstr>HIERARCHICAL | 2CLUSTER</vt:lpstr>
      <vt:lpstr>HIERARCHICAL | 3CLUSTER</vt:lpstr>
      <vt:lpstr>HIERARCHICAL | 3CLUSTER</vt:lpstr>
      <vt:lpstr>DBSCAN</vt:lpstr>
      <vt:lpstr>DBSCAN</vt:lpstr>
      <vt:lpstr>SUMMARY</vt:lpstr>
      <vt:lpstr>FINAL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Sushwet</dc:creator>
  <cp:lastModifiedBy>aditya dambal</cp:lastModifiedBy>
  <cp:revision>1</cp:revision>
  <dcterms:created xsi:type="dcterms:W3CDTF">2023-05-08T15:32:56Z</dcterms:created>
  <dcterms:modified xsi:type="dcterms:W3CDTF">2023-05-08T15:38:55Z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2023-05-08T00:00:00Z</vt:filetime>
  </property>
</Properties>
</file>